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خوش‌آمدگویی. معرفی کوتاه خود و طرح پرسش: «امروز چند بار به غذایی که خوردید فکر کردید؟» چهار محور اصلی ارائه را معرفی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ساختار ارائه را در یک جمله بگویید: از سلامت فردی شروع می‌کنیم، به ایمنی می‌رسیم، بعد به صنعت و در پایان به فرهنگ و چالش‌های جهانی.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ورود به بخش اول. تأکید کنید تغذیه فقط «کم خوردن» نیست، بلکه «درست خوردن»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توضیح دهید هرم راهنمای سهم است نه رژیم. تأکید بر «تنوع» به‌جای حذف کامل چربی و قند.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نکته کلیدی: گرم چربی دو برابر کربوهیدرات انرژی دارد. اشاره کنید زیاده‌روی در هر منبع انرژی، مستقل از نوع آن، منجر به افزایش وزن می‌شود.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تأکید بر اینکه کمبود ریزمغذی‌ها اغلب بی‌نشانه است و به همین دلیل خطرناک است. اگر پرسیدند مکمل لازم است یا نه: اول غذا، بعد مکمل با نظر پزشک.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الگوی مدیترانه‌ای را معرفی کنید: روغن زیتون، ماهی، سبزی، مغزها و مصرف کم گوشت سرخ. تأکید: هیچ الگوی واحدی برای همه مناسب نیست.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ورود به بخش دوم. با یک آمار شروع کنید: سالانه صدها میلیون نفر در جهان به دلیل غذای آلوده بیمار می‌شوند.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پیام اصلی: بیشتر بیماری‌های غذایی با رفتار ساده در آشپزخانه قابل پیشگیری‌اند، نه با دارو. مثال نوروویروس را توضیح دهید که روی کشتی‌های تفریحی شایع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این پنج کلید را می‌توانید به‌عنوان پوستر به خاطر بسپارید. ترتیب نمایش از ۵ به ۱ است تا شمارش نزولی با چیدمان اسلاید هماهنگ باشد.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توضیح دهید که زنجیره سرد فقط به یخچال خانگی مربوط نیست؛ از مزرعه تا قفسه فروشگاه است. به نمایشگر دمای یخچال و اهمیت خرید آخر از فروشگاه اشاره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ورود به بخش سوم. این بخش ممکن است فنی‌تر باشد؛ با مثال‌های ملموس از قفسه سوپرمارکت شروع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تأکید کنید فرآوری ذاتاً بد نیست؛ بسیاری از غذاها بدون فرآوری در دسترس و ایمن نمی‌شدند. مسئله «میزان و نوع فرآوری»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مثال ملموس: برچسب‌هایی که با فساد گوشت از سبز به زرد تغییر رنگ می‌دهند و به مصرف‌کننده اجازه می‌دهند به‌جای تاریخ درج‌شده، وضعیت واقعی غذا را ببیند.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پیام: هدف همه این فناوری‌ها یک چیز است — افزایش ماندگاری و ایمنی با حداقل آسیب به کیفیت تغذیه‌ای و طعم.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ورود به بخش چهارم. تغییر لحن به روایی و فرهنگی؛ این بخش بهترین جای تعامل با مخاطب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این اسلاید جای خوبی برای پرسش از مخاطب است: «کدام غذای خانوادگی شما بیشترین خاطره را دارد؟» پیوند بین فرهنگ و انتخاب غذایی را برجسته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مقایسه را برای مخاطب ملموس کنید: ۱.۰۵ میلیارد تن غذا در سال هدر می‌رود، حدود ۱۸ درصد کل غذای تولیدشده جهان.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این اسلاید پل بین بخش‌های ارائه است: ایمنی، صنعت و فرهنگ همه در خدمت «امنیت غذایی پایدار» معنا پیدا می‌کنند.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جمع‌بندی را در ۳۰ ثانیه و بدون وارد شدن به جزئیات جدید تکرار کنید. اگر زمان کم دارید، همین اسلاید را با اسلاید ۲ مقایسه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برای پرسش و پاسخ چند سؤال آماده داشته باشید: تفاوت تاریخ انقضا و تاریخ تولید، نگهداری صحیح در یخچال، و ریشه تاریخی مصرف برخی غذاها.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A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61410"/>
              </a:gs>
              <a:gs pos="55000">
                <a:srgbClr val="07100C"/>
              </a:gs>
              <a:gs pos="100000">
                <a:srgbClr val="0B1F16"/>
              </a:gs>
            </a:gsLst>
            <a:lin ang="1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6705295" y="-3291840"/>
            <a:ext cx="8412480" cy="8412480"/>
          </a:xfrm>
          <a:prstGeom prst="ellipse">
            <a:avLst/>
          </a:prstGeom>
          <a:solidFill>
            <a:srgbClr val="3FBF7F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تزئین"/>
          <p:cNvSpPr/>
          <p:nvPr/>
        </p:nvSpPr>
        <p:spPr>
          <a:xfrm>
            <a:off x="-2926080" y="3017520"/>
            <a:ext cx="7315200" cy="731520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تزئین"/>
          <p:cNvSpPr/>
          <p:nvPr/>
        </p:nvSpPr>
        <p:spPr>
          <a:xfrm>
            <a:off x="9448495" y="4846320"/>
            <a:ext cx="4023360" cy="4023360"/>
          </a:xfrm>
          <a:prstGeom prst="ellipse">
            <a:avLst/>
          </a:prstGeom>
          <a:solidFill>
            <a:srgbClr val="9BE8C1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78463" y="1325880"/>
            <a:ext cx="54864" cy="13716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207008"/>
            <a:ext cx="105091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 spc="12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سمینار تخصصی  •  علوم و صنایع غذایی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783080"/>
            <a:ext cx="10874959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800" b="1" i="0" spc="20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غـــذا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3401568"/>
            <a:ext cx="10874959" cy="18288"/>
          </a:xfrm>
          <a:prstGeom prst="rect">
            <a:avLst/>
          </a:prstGeom>
          <a:solidFill>
            <a:srgbClr val="1C35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584448"/>
            <a:ext cx="108749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از سلامت و تغذیه تا ایمنی، صنعت و فرهنگ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4315968"/>
            <a:ext cx="10874959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نگاهی جامع به چیزی که هر روز می‌خوریم؛ از بشقاب تا کارخانه، از آزمایشگاه تا سفره.</a:t>
            </a:r>
          </a:p>
        </p:txBody>
      </p:sp>
      <p:sp>
        <p:nvSpPr>
          <p:cNvPr id="13" name="گروه ۱"/>
          <p:cNvSpPr/>
          <p:nvPr/>
        </p:nvSpPr>
        <p:spPr>
          <a:xfrm>
            <a:off x="9498787" y="5074920"/>
            <a:ext cx="2034539" cy="402336"/>
          </a:xfrm>
          <a:prstGeom prst="roundRect">
            <a:avLst>
              <a:gd name="adj" fmla="val 40000"/>
            </a:avLst>
          </a:prstGeom>
          <a:solidFill>
            <a:srgbClr val="132A20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۱"/>
          <p:cNvSpPr txBox="1"/>
          <p:nvPr/>
        </p:nvSpPr>
        <p:spPr>
          <a:xfrm>
            <a:off x="9498787" y="5148072"/>
            <a:ext cx="20345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تغذیه و سلامت</a:t>
            </a:r>
          </a:p>
        </p:txBody>
      </p:sp>
      <p:sp>
        <p:nvSpPr>
          <p:cNvPr id="15" name="گروه ۲"/>
          <p:cNvSpPr/>
          <p:nvPr/>
        </p:nvSpPr>
        <p:spPr>
          <a:xfrm>
            <a:off x="7848295" y="5074920"/>
            <a:ext cx="1504188" cy="402336"/>
          </a:xfrm>
          <a:prstGeom prst="roundRect">
            <a:avLst>
              <a:gd name="adj" fmla="val 40000"/>
            </a:avLst>
          </a:prstGeom>
          <a:solidFill>
            <a:srgbClr val="132A20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گروه ۲"/>
          <p:cNvSpPr txBox="1"/>
          <p:nvPr/>
        </p:nvSpPr>
        <p:spPr>
          <a:xfrm>
            <a:off x="7848295" y="5148072"/>
            <a:ext cx="1504188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ایمنی غذا</a:t>
            </a:r>
          </a:p>
        </p:txBody>
      </p:sp>
      <p:sp>
        <p:nvSpPr>
          <p:cNvPr id="17" name="گروه ۳"/>
          <p:cNvSpPr/>
          <p:nvPr/>
        </p:nvSpPr>
        <p:spPr>
          <a:xfrm>
            <a:off x="5667451" y="5074920"/>
            <a:ext cx="2034539" cy="402336"/>
          </a:xfrm>
          <a:prstGeom prst="roundRect">
            <a:avLst>
              <a:gd name="adj" fmla="val 40000"/>
            </a:avLst>
          </a:prstGeom>
          <a:solidFill>
            <a:srgbClr val="132A20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۳"/>
          <p:cNvSpPr txBox="1"/>
          <p:nvPr/>
        </p:nvSpPr>
        <p:spPr>
          <a:xfrm>
            <a:off x="5667451" y="5148072"/>
            <a:ext cx="20345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صنعت و فناوری</a:t>
            </a:r>
          </a:p>
        </p:txBody>
      </p:sp>
      <p:sp>
        <p:nvSpPr>
          <p:cNvPr id="19" name="گروه ۴"/>
          <p:cNvSpPr/>
          <p:nvPr/>
        </p:nvSpPr>
        <p:spPr>
          <a:xfrm>
            <a:off x="3751783" y="5074920"/>
            <a:ext cx="1769364" cy="402336"/>
          </a:xfrm>
          <a:prstGeom prst="roundRect">
            <a:avLst>
              <a:gd name="adj" fmla="val 40000"/>
            </a:avLst>
          </a:prstGeom>
          <a:solidFill>
            <a:srgbClr val="132A20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گروه ۴"/>
          <p:cNvSpPr txBox="1"/>
          <p:nvPr/>
        </p:nvSpPr>
        <p:spPr>
          <a:xfrm>
            <a:off x="3751783" y="5148072"/>
            <a:ext cx="176936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غذا و فرهنگ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5797296"/>
            <a:ext cx="10874959" cy="12801"/>
          </a:xfrm>
          <a:prstGeom prst="rect">
            <a:avLst/>
          </a:prstGeom>
          <a:solidFill>
            <a:srgbClr val="1C35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" y="5943600"/>
            <a:ext cx="1087495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7365"/>
                </a:solidFill>
                <a:latin typeface="Tahoma"/>
                <a:ea typeface="Tahoma"/>
                <a:cs typeface="Tahoma"/>
              </a:rPr>
              <a:t>ارائه‌دهنده: </a:t>
            </a: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..............................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5943600"/>
            <a:ext cx="1087495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5C7365"/>
                </a:solidFill>
                <a:latin typeface="Tahoma"/>
                <a:ea typeface="Tahoma"/>
                <a:cs typeface="Tahoma"/>
              </a:rPr>
              <a:t>تاریخ: </a:t>
            </a: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..............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7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985455" y="-2651760"/>
            <a:ext cx="6766560" cy="6766560"/>
          </a:xfrm>
          <a:prstGeom prst="ellipse">
            <a:avLst/>
          </a:prstGeom>
          <a:solidFill>
            <a:srgbClr val="3FBF7F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194560" y="3749039"/>
            <a:ext cx="5669280" cy="566928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فهرست مطالب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مسیر امروز ما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02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AGENDA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938528"/>
            <a:ext cx="10874959" cy="896112"/>
          </a:xfrm>
          <a:prstGeom prst="roundRect">
            <a:avLst>
              <a:gd name="adj" fmla="val 12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487607" y="2139696"/>
            <a:ext cx="45720" cy="493776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۵"/>
          <p:cNvSpPr/>
          <p:nvPr/>
        </p:nvSpPr>
        <p:spPr>
          <a:xfrm>
            <a:off x="877824" y="2157984"/>
            <a:ext cx="457200" cy="457200"/>
          </a:xfrm>
          <a:prstGeom prst="ellipse">
            <a:avLst/>
          </a:prstGeom>
          <a:solidFill>
            <a:srgbClr val="3FBF7F">
              <a:alpha val="18000"/>
            </a:srgbClr>
          </a:solidFill>
          <a:ln w="9525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۵"/>
          <p:cNvSpPr txBox="1"/>
          <p:nvPr/>
        </p:nvSpPr>
        <p:spPr>
          <a:xfrm>
            <a:off x="877824" y="221742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۰۱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2084832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تغذیه و سلامت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64607" y="2121408"/>
            <a:ext cx="575431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مواد مغذی، هرم غذایی و الگوهای تغذیه‌ای سالم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2980944"/>
            <a:ext cx="10874959" cy="896112"/>
          </a:xfrm>
          <a:prstGeom prst="roundRect">
            <a:avLst>
              <a:gd name="adj" fmla="val 12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487607" y="3182112"/>
            <a:ext cx="45720" cy="493776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۶"/>
          <p:cNvSpPr/>
          <p:nvPr/>
        </p:nvSpPr>
        <p:spPr>
          <a:xfrm>
            <a:off x="877824" y="3200400"/>
            <a:ext cx="457200" cy="457200"/>
          </a:xfrm>
          <a:prstGeom prst="ellipse">
            <a:avLst/>
          </a:prstGeom>
          <a:solidFill>
            <a:srgbClr val="D9B44A">
              <a:alpha val="18000"/>
            </a:srgbClr>
          </a:solidFill>
          <a:ln w="9525">
            <a:solidFill>
              <a:srgbClr val="D9B4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گروه ۶"/>
          <p:cNvSpPr txBox="1"/>
          <p:nvPr/>
        </p:nvSpPr>
        <p:spPr>
          <a:xfrm>
            <a:off x="877824" y="325983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۰۲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64208" y="3127248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ایمنی و بهداشت غذا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64607" y="3163824"/>
            <a:ext cx="575431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عوامل بیماری‌زا، پنج کلید ایمنی و زنجیره سرد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4023359"/>
            <a:ext cx="10874959" cy="896112"/>
          </a:xfrm>
          <a:prstGeom prst="roundRect">
            <a:avLst>
              <a:gd name="adj" fmla="val 12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487607" y="4224527"/>
            <a:ext cx="45720" cy="493776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۷"/>
          <p:cNvSpPr/>
          <p:nvPr/>
        </p:nvSpPr>
        <p:spPr>
          <a:xfrm>
            <a:off x="877824" y="4242816"/>
            <a:ext cx="457200" cy="457200"/>
          </a:xfrm>
          <a:prstGeom prst="ellipse">
            <a:avLst/>
          </a:prstGeom>
          <a:solidFill>
            <a:srgbClr val="4A9FE0">
              <a:alpha val="18000"/>
            </a:srgbClr>
          </a:solidFill>
          <a:ln w="9525">
            <a:solidFill>
              <a:srgbClr val="4A9F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گروه ۷"/>
          <p:cNvSpPr txBox="1"/>
          <p:nvPr/>
        </p:nvSpPr>
        <p:spPr>
          <a:xfrm>
            <a:off x="877824" y="4302252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۰۳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64208" y="4169663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صنعت و فناوری غذا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64607" y="4206240"/>
            <a:ext cx="575431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فرآوری، بسته‌بندی هوشمند و فناوری‌های نوین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8368" y="5065775"/>
            <a:ext cx="10874959" cy="896112"/>
          </a:xfrm>
          <a:prstGeom prst="roundRect">
            <a:avLst>
              <a:gd name="adj" fmla="val 12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1487607" y="5266943"/>
            <a:ext cx="45720" cy="493776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گروه ۸"/>
          <p:cNvSpPr/>
          <p:nvPr/>
        </p:nvSpPr>
        <p:spPr>
          <a:xfrm>
            <a:off x="877824" y="5285231"/>
            <a:ext cx="457200" cy="457200"/>
          </a:xfrm>
          <a:prstGeom prst="ellipse">
            <a:avLst/>
          </a:prstGeom>
          <a:solidFill>
            <a:srgbClr val="E8563F">
              <a:alpha val="18000"/>
            </a:srgbClr>
          </a:solidFill>
          <a:ln w="9525">
            <a:solidFill>
              <a:srgbClr val="E856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گروه ۸"/>
          <p:cNvSpPr txBox="1"/>
          <p:nvPr/>
        </p:nvSpPr>
        <p:spPr>
          <a:xfrm>
            <a:off x="877824" y="534466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E8563F"/>
                </a:solidFill>
                <a:latin typeface="Tahoma"/>
                <a:ea typeface="Tahoma"/>
                <a:cs typeface="Tahoma"/>
              </a:rPr>
              <a:t>۰۴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64208" y="5212079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غذا و فرهنگ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64607" y="5248655"/>
            <a:ext cx="575431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هویت، سنت‌های غذایی و چالش‌های جهانی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20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A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-2834640" y="-2834640"/>
            <a:ext cx="6400800" cy="640080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9082735" y="4114800"/>
            <a:ext cx="6035040" cy="6035040"/>
          </a:xfrm>
          <a:prstGeom prst="ellipse">
            <a:avLst/>
          </a:prstGeom>
          <a:solidFill>
            <a:srgbClr val="3FBF7F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تزئین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1371600"/>
            <a:ext cx="2743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D9B44A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7" name="سرتیتر"/>
          <p:cNvSpPr/>
          <p:nvPr/>
        </p:nvSpPr>
        <p:spPr>
          <a:xfrm>
            <a:off x="713232" y="3310128"/>
            <a:ext cx="1828800" cy="4572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سرتیتر"/>
          <p:cNvSpPr txBox="1"/>
          <p:nvPr/>
        </p:nvSpPr>
        <p:spPr>
          <a:xfrm>
            <a:off x="4206240" y="1874519"/>
            <a:ext cx="732708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تغذیه و سلامت</a:t>
            </a:r>
          </a:p>
        </p:txBody>
      </p:sp>
      <p:sp>
        <p:nvSpPr>
          <p:cNvPr id="9" name="آیتم ۱"/>
          <p:cNvSpPr/>
          <p:nvPr/>
        </p:nvSpPr>
        <p:spPr>
          <a:xfrm>
            <a:off x="7509967" y="3392424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آیتم ۱"/>
          <p:cNvSpPr txBox="1"/>
          <p:nvPr/>
        </p:nvSpPr>
        <p:spPr>
          <a:xfrm>
            <a:off x="6412687" y="3493008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گروه‌های غذایی و هرم تغذیه</a:t>
            </a:r>
          </a:p>
        </p:txBody>
      </p:sp>
      <p:sp>
        <p:nvSpPr>
          <p:cNvPr id="11" name="آیتم ۲"/>
          <p:cNvSpPr/>
          <p:nvPr/>
        </p:nvSpPr>
        <p:spPr>
          <a:xfrm>
            <a:off x="7509967" y="3959352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آیتم ۲"/>
          <p:cNvSpPr txBox="1"/>
          <p:nvPr/>
        </p:nvSpPr>
        <p:spPr>
          <a:xfrm>
            <a:off x="6412687" y="4059936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درشت‌مغذی‌ها: انرژی بخش‌های اصلی بدن</a:t>
            </a:r>
          </a:p>
        </p:txBody>
      </p:sp>
      <p:sp>
        <p:nvSpPr>
          <p:cNvPr id="13" name="آیتم ۳"/>
          <p:cNvSpPr/>
          <p:nvPr/>
        </p:nvSpPr>
        <p:spPr>
          <a:xfrm>
            <a:off x="7509967" y="4526280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آیتم ۳"/>
          <p:cNvSpPr txBox="1"/>
          <p:nvPr/>
        </p:nvSpPr>
        <p:spPr>
          <a:xfrm>
            <a:off x="6412687" y="4626864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ریزمغذی‌ها: ویتامین‌ها و مواد معدنی</a:t>
            </a:r>
          </a:p>
        </p:txBody>
      </p:sp>
      <p:sp>
        <p:nvSpPr>
          <p:cNvPr id="15" name="آیتم ۴"/>
          <p:cNvSpPr/>
          <p:nvPr/>
        </p:nvSpPr>
        <p:spPr>
          <a:xfrm>
            <a:off x="7509967" y="5093208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آیتم ۴"/>
          <p:cNvSpPr txBox="1"/>
          <p:nvPr/>
        </p:nvSpPr>
        <p:spPr>
          <a:xfrm>
            <a:off x="6412687" y="5193792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اصول یک الگوی تغذیه‌ای سالم</a:t>
            </a:r>
          </a:p>
        </p:txBody>
      </p:sp>
      <p:sp>
        <p:nvSpPr>
          <p:cNvPr id="17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03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56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-2834640" y="-2834640"/>
            <a:ext cx="6400800" cy="640080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9082735" y="4114800"/>
            <a:ext cx="6035040" cy="6035040"/>
          </a:xfrm>
          <a:prstGeom prst="ellipse">
            <a:avLst/>
          </a:prstGeom>
          <a:solidFill>
            <a:srgbClr val="3FBF7F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۰۱ — تغذیه و سلامت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هرم غذایی و گروه‌های اصلی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04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تغذیه و سلامت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06727" y="1847088"/>
            <a:ext cx="8778240" cy="676656"/>
          </a:xfrm>
          <a:prstGeom prst="roundRect">
            <a:avLst>
              <a:gd name="adj" fmla="val 10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706727" y="1975104"/>
            <a:ext cx="8778240" cy="54864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72487" y="1956816"/>
            <a:ext cx="804671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غلات و نان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72487" y="2240280"/>
            <a:ext cx="80467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پایه هرم — بیشترین سهم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01087" y="2633472"/>
            <a:ext cx="7589520" cy="676656"/>
          </a:xfrm>
          <a:prstGeom prst="roundRect">
            <a:avLst>
              <a:gd name="adj" fmla="val 10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301087" y="2761488"/>
            <a:ext cx="7589520" cy="54864"/>
          </a:xfrm>
          <a:prstGeom prst="rect">
            <a:avLst/>
          </a:prstGeom>
          <a:solidFill>
            <a:srgbClr val="57C9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666847" y="2743200"/>
            <a:ext cx="6858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میوه‌ها و سبزیجات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66847" y="3026664"/>
            <a:ext cx="68580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ویتامین، فیبر و آنتی‌اکسیدان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95447" y="3419856"/>
            <a:ext cx="6400800" cy="676656"/>
          </a:xfrm>
          <a:prstGeom prst="roundRect">
            <a:avLst>
              <a:gd name="adj" fmla="val 10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95447" y="3547872"/>
            <a:ext cx="6400800" cy="54864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261207" y="3529584"/>
            <a:ext cx="56692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گوشت، حبوبات، تخم‌مرغ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61207" y="3813048"/>
            <a:ext cx="566928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منبع پروتئین و آهن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89807" y="4206240"/>
            <a:ext cx="5212080" cy="676656"/>
          </a:xfrm>
          <a:prstGeom prst="roundRect">
            <a:avLst>
              <a:gd name="adj" fmla="val 10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489807" y="4334255"/>
            <a:ext cx="5212080" cy="548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855567" y="4315968"/>
            <a:ext cx="4480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لبنیات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55567" y="4599431"/>
            <a:ext cx="448056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کلسیم و پروتئین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084167" y="4992624"/>
            <a:ext cx="4023360" cy="676656"/>
          </a:xfrm>
          <a:prstGeom prst="roundRect">
            <a:avLst>
              <a:gd name="adj" fmla="val 10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084167" y="5120640"/>
            <a:ext cx="4023360" cy="54864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449927" y="5102352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چربی‌ها و قندها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49927" y="5385816"/>
            <a:ext cx="32918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کمترین سهم — با احتیاط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" y="5797296"/>
            <a:ext cx="1087495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اصل طلایی: تنوع و تعادل — هیچ گروهی حذف نمی‌شود، سهم‌ها تنظیم می‌شوند.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0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5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65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75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385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95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605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715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77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825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88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935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1045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436815" y="3931920"/>
            <a:ext cx="6583680" cy="6583680"/>
          </a:xfrm>
          <a:prstGeom prst="ellipse">
            <a:avLst/>
          </a:prstGeom>
          <a:solidFill>
            <a:srgbClr val="9BE8C1">
              <a:alpha val="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011680" y="-2377440"/>
            <a:ext cx="5120640" cy="512064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۰۱ — تغذیه و سلامت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درشت‌مغذی‌ها: سوخت بدن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05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تغذیه و سلامت</a:t>
            </a:r>
          </a:p>
        </p:txBody>
      </p:sp>
      <p:sp>
        <p:nvSpPr>
          <p:cNvPr id="11" name="گروه ۹"/>
          <p:cNvSpPr/>
          <p:nvPr/>
        </p:nvSpPr>
        <p:spPr>
          <a:xfrm>
            <a:off x="8091220" y="1965960"/>
            <a:ext cx="3442106" cy="352044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گروه ۹"/>
          <p:cNvSpPr/>
          <p:nvPr/>
        </p:nvSpPr>
        <p:spPr>
          <a:xfrm>
            <a:off x="11483035" y="2240279"/>
            <a:ext cx="50292" cy="297180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۹"/>
          <p:cNvSpPr txBox="1"/>
          <p:nvPr/>
        </p:nvSpPr>
        <p:spPr>
          <a:xfrm>
            <a:off x="8383828" y="2276856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کربوهیدرات‌ها</a:t>
            </a:r>
          </a:p>
        </p:txBody>
      </p:sp>
      <p:sp>
        <p:nvSpPr>
          <p:cNvPr id="14" name="گروه ۹"/>
          <p:cNvSpPr txBox="1"/>
          <p:nvPr/>
        </p:nvSpPr>
        <p:spPr>
          <a:xfrm>
            <a:off x="8383828" y="2807208"/>
            <a:ext cx="2856890" cy="27157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منبع اصلی انرژی روزانه</a:t>
            </a:r>
          </a:p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کربوهیدرات پیچیده بهتر: غلات کامل، حبوبات</a:t>
            </a:r>
          </a:p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حدود ۴۵ تا ۶۵ درصد انرژی روزانه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1220" y="4956048"/>
            <a:ext cx="3442106" cy="530352"/>
          </a:xfrm>
          <a:prstGeom prst="roundRect">
            <a:avLst>
              <a:gd name="adj" fmla="val 20000"/>
            </a:avLst>
          </a:prstGeom>
          <a:solidFill>
            <a:srgbClr val="3FBF7F">
              <a:alpha val="12000"/>
            </a:srgbClr>
          </a:soli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91220" y="5084064"/>
            <a:ext cx="3442106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۴ کیلوکالری در گرم</a:t>
            </a:r>
          </a:p>
        </p:txBody>
      </p:sp>
      <p:sp>
        <p:nvSpPr>
          <p:cNvPr id="17" name="گروه ۱۰"/>
          <p:cNvSpPr/>
          <p:nvPr/>
        </p:nvSpPr>
        <p:spPr>
          <a:xfrm>
            <a:off x="4374794" y="1965960"/>
            <a:ext cx="3442106" cy="352044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۱۰"/>
          <p:cNvSpPr/>
          <p:nvPr/>
        </p:nvSpPr>
        <p:spPr>
          <a:xfrm>
            <a:off x="7766608" y="2240279"/>
            <a:ext cx="50292" cy="29718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۱۰"/>
          <p:cNvSpPr txBox="1"/>
          <p:nvPr/>
        </p:nvSpPr>
        <p:spPr>
          <a:xfrm>
            <a:off x="4667402" y="2276856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پروتئین‌ها</a:t>
            </a:r>
          </a:p>
        </p:txBody>
      </p:sp>
      <p:sp>
        <p:nvSpPr>
          <p:cNvPr id="20" name="گروه ۱۰"/>
          <p:cNvSpPr txBox="1"/>
          <p:nvPr/>
        </p:nvSpPr>
        <p:spPr>
          <a:xfrm>
            <a:off x="4667402" y="2807208"/>
            <a:ext cx="2856890" cy="27157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ساخت و ترمیم بافت‌ها، آنزیم‌ها و هورمون‌ها</a:t>
            </a:r>
          </a:p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منابع: گوشت، ماهی، تخم‌مرغ، حبوبات، لبنیات</a:t>
            </a:r>
          </a:p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حدود ۱۰ تا ۲۰ درصد انرژی روزانه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74794" y="4956048"/>
            <a:ext cx="3442106" cy="530352"/>
          </a:xfrm>
          <a:prstGeom prst="roundRect">
            <a:avLst>
              <a:gd name="adj" fmla="val 20000"/>
            </a:avLst>
          </a:prstGeom>
          <a:solidFill>
            <a:srgbClr val="D9B44A">
              <a:alpha val="12000"/>
            </a:srgbClr>
          </a:solidFill>
          <a:ln w="7620">
            <a:solidFill>
              <a:srgbClr val="D9B4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74794" y="5084064"/>
            <a:ext cx="3442106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۴ کیلوکالری در گرم</a:t>
            </a:r>
          </a:p>
        </p:txBody>
      </p:sp>
      <p:sp>
        <p:nvSpPr>
          <p:cNvPr id="23" name="گروه ۱۱"/>
          <p:cNvSpPr/>
          <p:nvPr/>
        </p:nvSpPr>
        <p:spPr>
          <a:xfrm>
            <a:off x="658367" y="1965960"/>
            <a:ext cx="3442106" cy="352044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۱۱"/>
          <p:cNvSpPr/>
          <p:nvPr/>
        </p:nvSpPr>
        <p:spPr>
          <a:xfrm>
            <a:off x="4050182" y="2240279"/>
            <a:ext cx="50292" cy="2971800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۱۱"/>
          <p:cNvSpPr txBox="1"/>
          <p:nvPr/>
        </p:nvSpPr>
        <p:spPr>
          <a:xfrm>
            <a:off x="950975" y="2276856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چربی‌ها</a:t>
            </a:r>
          </a:p>
        </p:txBody>
      </p:sp>
      <p:sp>
        <p:nvSpPr>
          <p:cNvPr id="26" name="گروه ۱۱"/>
          <p:cNvSpPr txBox="1"/>
          <p:nvPr/>
        </p:nvSpPr>
        <p:spPr>
          <a:xfrm>
            <a:off x="950975" y="2807208"/>
            <a:ext cx="2856890" cy="27157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جذب ویتامین‌های محلول در چربی و ساخت هورمون</a:t>
            </a:r>
          </a:p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چربی غیراشباع جایگزین اشباع و ترانس</a:t>
            </a:r>
          </a:p>
          <a:p>
            <a:pPr algn="r" rtl="1">
              <a:lnSpc>
                <a:spcPct val="155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حدود ۲۰ تا ۳۵ درصد انرژی روزانه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8367" y="4956048"/>
            <a:ext cx="3442106" cy="530352"/>
          </a:xfrm>
          <a:prstGeom prst="roundRect">
            <a:avLst>
              <a:gd name="adj" fmla="val 20000"/>
            </a:avLst>
          </a:prstGeom>
          <a:solidFill>
            <a:srgbClr val="4A9FE0">
              <a:alpha val="12000"/>
            </a:srgbClr>
          </a:solidFill>
          <a:ln w="7620">
            <a:solidFill>
              <a:srgbClr val="4A9F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7" y="5084064"/>
            <a:ext cx="3442106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۹ کیلوکالری در گرم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9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985455" y="-2651760"/>
            <a:ext cx="6766560" cy="6766560"/>
          </a:xfrm>
          <a:prstGeom prst="ellipse">
            <a:avLst/>
          </a:prstGeom>
          <a:solidFill>
            <a:srgbClr val="3FBF7F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194560" y="3749039"/>
            <a:ext cx="5669280" cy="566928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۰۱ — تغذیه و سلامت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ریزمغذی‌ها: مقدار کم، اثر بزرگ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06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تغذیه و سلامت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92895" y="1965960"/>
            <a:ext cx="2540431" cy="1664208"/>
          </a:xfrm>
          <a:prstGeom prst="roundRect">
            <a:avLst>
              <a:gd name="adj" fmla="val 8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66399" y="2185415"/>
            <a:ext cx="310896" cy="310896"/>
          </a:xfrm>
          <a:prstGeom prst="ellipse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230639" y="2185415"/>
            <a:ext cx="16260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ویتامین 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0639" y="2624328"/>
            <a:ext cx="2064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ایمنی و آنتی‌اکسیدان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0639" y="3026663"/>
            <a:ext cx="206494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مرکبات، فلفل دلمه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4719" y="1965960"/>
            <a:ext cx="2540431" cy="1664208"/>
          </a:xfrm>
          <a:prstGeom prst="roundRect">
            <a:avLst>
              <a:gd name="adj" fmla="val 8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188223" y="2185415"/>
            <a:ext cx="310896" cy="310896"/>
          </a:xfrm>
          <a:prstGeom prst="ellipse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52463" y="2185415"/>
            <a:ext cx="16260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آهن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2463" y="2624328"/>
            <a:ext cx="2064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8563F"/>
                </a:solidFill>
                <a:latin typeface="Tahoma"/>
                <a:ea typeface="Tahoma"/>
                <a:cs typeface="Tahoma"/>
              </a:rPr>
              <a:t>اکسیژن‌رسانی خون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2463" y="3026663"/>
            <a:ext cx="206494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گوشت سرخ، حبوبات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36543" y="1965960"/>
            <a:ext cx="2540431" cy="1664208"/>
          </a:xfrm>
          <a:prstGeom prst="roundRect">
            <a:avLst>
              <a:gd name="adj" fmla="val 8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410047" y="2185415"/>
            <a:ext cx="310896" cy="310896"/>
          </a:xfrm>
          <a:prstGeom prst="ellipse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74287" y="2185415"/>
            <a:ext cx="16260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کلسیم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74287" y="2624328"/>
            <a:ext cx="2064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استحکام استخوان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74287" y="3026663"/>
            <a:ext cx="206494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لبنیات، کلم بروکلی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7" y="1965960"/>
            <a:ext cx="2540431" cy="1664208"/>
          </a:xfrm>
          <a:prstGeom prst="roundRect">
            <a:avLst>
              <a:gd name="adj" fmla="val 8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631871" y="2185415"/>
            <a:ext cx="310896" cy="310896"/>
          </a:xfrm>
          <a:prstGeom prst="ellipse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6111" y="2185415"/>
            <a:ext cx="16260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ویتامین 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1" y="2624328"/>
            <a:ext cx="2064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جذب کلسیم و ایمنی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6111" y="3026663"/>
            <a:ext cx="206494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نور خورشید، ماهی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992895" y="3813048"/>
            <a:ext cx="2540431" cy="1664208"/>
          </a:xfrm>
          <a:prstGeom prst="roundRect">
            <a:avLst>
              <a:gd name="adj" fmla="val 8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966399" y="4032504"/>
            <a:ext cx="310896" cy="310896"/>
          </a:xfrm>
          <a:prstGeom prst="ellipse">
            <a:avLst/>
          </a:prstGeom>
          <a:solidFill>
            <a:srgbClr val="9BE8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230639" y="4032504"/>
            <a:ext cx="16260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روی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30639" y="4471416"/>
            <a:ext cx="2064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ترمیم و ایمنی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30639" y="4873752"/>
            <a:ext cx="206494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گوشت، مغزها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14719" y="3813048"/>
            <a:ext cx="2540431" cy="1664208"/>
          </a:xfrm>
          <a:prstGeom prst="roundRect">
            <a:avLst>
              <a:gd name="adj" fmla="val 8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88223" y="4032504"/>
            <a:ext cx="310896" cy="310896"/>
          </a:xfrm>
          <a:prstGeom prst="ellipse">
            <a:avLst/>
          </a:prstGeom>
          <a:solidFill>
            <a:srgbClr val="7BC9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52463" y="4032504"/>
            <a:ext cx="16260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فیبر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52463" y="4471416"/>
            <a:ext cx="2064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7BC96F"/>
                </a:solidFill>
                <a:latin typeface="Tahoma"/>
                <a:ea typeface="Tahoma"/>
                <a:cs typeface="Tahoma"/>
              </a:rPr>
              <a:t>گوارش و قند خون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52463" y="4873752"/>
            <a:ext cx="206494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سبزی، غلات کامل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436543" y="3813048"/>
            <a:ext cx="2540431" cy="1664208"/>
          </a:xfrm>
          <a:prstGeom prst="roundRect">
            <a:avLst>
              <a:gd name="adj" fmla="val 8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5410047" y="4032504"/>
            <a:ext cx="310896" cy="310896"/>
          </a:xfrm>
          <a:prstGeom prst="ellipse">
            <a:avLst/>
          </a:prstGeom>
          <a:solidFill>
            <a:srgbClr val="B07C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674287" y="4032504"/>
            <a:ext cx="16260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منیزیم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74287" y="4471416"/>
            <a:ext cx="2064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07CE8"/>
                </a:solidFill>
                <a:latin typeface="Tahoma"/>
                <a:ea typeface="Tahoma"/>
                <a:cs typeface="Tahoma"/>
              </a:rPr>
              <a:t>عضله و اعصاب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74287" y="4873752"/>
            <a:ext cx="206494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مغزها، سبزی برگ‌سبز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8367" y="3813048"/>
            <a:ext cx="2540431" cy="1664208"/>
          </a:xfrm>
          <a:prstGeom prst="roundRect">
            <a:avLst>
              <a:gd name="adj" fmla="val 8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631871" y="4032504"/>
            <a:ext cx="310896" cy="310896"/>
          </a:xfrm>
          <a:prstGeom prst="ellipse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96111" y="4032504"/>
            <a:ext cx="1626031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آب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6111" y="4471416"/>
            <a:ext cx="2064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حیاتی‌ترین ماده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96111" y="4873752"/>
            <a:ext cx="2064943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۶ تا ۸ لیوان روزانه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80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7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14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71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28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85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342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399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45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513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627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684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741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798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855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912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969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1026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1083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57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114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171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228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285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342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399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456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grpId="0" nodeType="withEffect">
                                  <p:stCondLst>
                                    <p:cond delay="513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627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684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741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grpId="0" nodeType="withEffect">
                                  <p:stCondLst>
                                    <p:cond delay="798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" presetClass="entr" presetSubtype="4" fill="hold" grpId="0" nodeType="withEffect">
                                  <p:stCondLst>
                                    <p:cond delay="855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grpId="0" nodeType="withEffect">
                                  <p:stCondLst>
                                    <p:cond delay="912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grpId="0" nodeType="withEffect">
                                  <p:stCondLst>
                                    <p:cond delay="969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grpId="0" nodeType="withEffect">
                                  <p:stCondLst>
                                    <p:cond delay="1026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" presetClass="entr" presetSubtype="4" fill="hold" grpId="0" nodeType="withEffect">
                                  <p:stCondLst>
                                    <p:cond delay="1083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-2834640" y="-2834640"/>
            <a:ext cx="6400800" cy="640080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9082735" y="4114800"/>
            <a:ext cx="6035040" cy="6035040"/>
          </a:xfrm>
          <a:prstGeom prst="ellipse">
            <a:avLst/>
          </a:prstGeom>
          <a:solidFill>
            <a:srgbClr val="3FBF7F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۰۱ — تغذیه و سلامت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اصول یک الگوی تغذیه‌ای سالم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07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تغذیه و سلامت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65960"/>
            <a:ext cx="585216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180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✓  </a:t>
            </a:r>
            <a:r>
              <a:rPr sz="1400" b="0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نیمی از بشقاب سبزیجات و میوه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180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✓  </a:t>
            </a:r>
            <a:r>
              <a:rPr sz="1400" b="0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غلات کامل را جایگزین غلات تصفیه‌شده کنید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180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✓  </a:t>
            </a:r>
            <a:r>
              <a:rPr sz="1400" b="0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ماهی و حبوبات را جایگزین گوشت سرخ کنید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180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✓  </a:t>
            </a:r>
            <a:r>
              <a:rPr sz="1400" b="0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نمک، شکر و چربی اشباع را کاهش دهید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180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✓  </a:t>
            </a:r>
            <a:r>
              <a:rPr sz="14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آب بنوشید؛ نوشیدنی‌های شیرین را کنار بگذارید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180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✓  </a:t>
            </a:r>
            <a:r>
              <a:rPr sz="14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آهسته، منظم و بدون صفحه‌نمایش غذا بخورید</a:t>
            </a:r>
          </a:p>
        </p:txBody>
      </p:sp>
      <p:sp>
        <p:nvSpPr>
          <p:cNvPr id="12" name="گروه ۱۲"/>
          <p:cNvSpPr/>
          <p:nvPr/>
        </p:nvSpPr>
        <p:spPr>
          <a:xfrm>
            <a:off x="6903720" y="1965960"/>
            <a:ext cx="4626864" cy="1737360"/>
          </a:xfrm>
          <a:prstGeom prst="roundRect">
            <a:avLst>
              <a:gd name="adj" fmla="val 7000"/>
            </a:avLst>
          </a:prstGeom>
          <a:solidFill>
            <a:srgbClr val="0E1D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۱۲"/>
          <p:cNvSpPr/>
          <p:nvPr/>
        </p:nvSpPr>
        <p:spPr>
          <a:xfrm>
            <a:off x="7178040" y="2221991"/>
            <a:ext cx="4078224" cy="32004"/>
          </a:xfrm>
          <a:prstGeom prst="rect">
            <a:avLst/>
          </a:prstGeom>
          <a:solidFill>
            <a:srgbClr val="D9B44A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۱۲"/>
          <p:cNvSpPr txBox="1"/>
          <p:nvPr/>
        </p:nvSpPr>
        <p:spPr>
          <a:xfrm>
            <a:off x="6903720" y="2295144"/>
            <a:ext cx="462686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D9B44A"/>
                </a:solidFill>
                <a:latin typeface="Segoe UI"/>
                <a:ea typeface="Segoe UI"/>
                <a:cs typeface="Segoe UI"/>
              </a:rPr>
              <a:t>۳۰ درصد</a:t>
            </a:r>
          </a:p>
        </p:txBody>
      </p:sp>
      <p:sp>
        <p:nvSpPr>
          <p:cNvPr id="15" name="گروه ۱۲"/>
          <p:cNvSpPr txBox="1"/>
          <p:nvPr/>
        </p:nvSpPr>
        <p:spPr>
          <a:xfrm>
            <a:off x="7068312" y="2935224"/>
            <a:ext cx="429767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کاهش خطر بیماری قلبی</a:t>
            </a:r>
          </a:p>
        </p:txBody>
      </p:sp>
      <p:sp>
        <p:nvSpPr>
          <p:cNvPr id="16" name="گروه ۱۲"/>
          <p:cNvSpPr txBox="1"/>
          <p:nvPr/>
        </p:nvSpPr>
        <p:spPr>
          <a:xfrm>
            <a:off x="7068312" y="3282696"/>
            <a:ext cx="4297679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E8577"/>
                </a:solidFill>
                <a:latin typeface="Tahoma"/>
                <a:ea typeface="Tahoma"/>
                <a:cs typeface="Tahoma"/>
              </a:rPr>
              <a:t>با الگوی تغذیه مدیترانه‌ای</a:t>
            </a:r>
          </a:p>
        </p:txBody>
      </p:sp>
      <p:sp>
        <p:nvSpPr>
          <p:cNvPr id="17" name="گروه ۱۳"/>
          <p:cNvSpPr/>
          <p:nvPr/>
        </p:nvSpPr>
        <p:spPr>
          <a:xfrm>
            <a:off x="6903720" y="3840480"/>
            <a:ext cx="4626864" cy="1737360"/>
          </a:xfrm>
          <a:prstGeom prst="roundRect">
            <a:avLst>
              <a:gd name="adj" fmla="val 7000"/>
            </a:avLst>
          </a:prstGeom>
          <a:solidFill>
            <a:srgbClr val="0E1D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۱۳"/>
          <p:cNvSpPr/>
          <p:nvPr/>
        </p:nvSpPr>
        <p:spPr>
          <a:xfrm>
            <a:off x="7178040" y="4096512"/>
            <a:ext cx="4078224" cy="32004"/>
          </a:xfrm>
          <a:prstGeom prst="rect">
            <a:avLst/>
          </a:prstGeom>
          <a:solidFill>
            <a:srgbClr val="3FBF7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۱۳"/>
          <p:cNvSpPr txBox="1"/>
          <p:nvPr/>
        </p:nvSpPr>
        <p:spPr>
          <a:xfrm>
            <a:off x="6903720" y="4169664"/>
            <a:ext cx="4626864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3FBF7F"/>
                </a:solidFill>
                <a:latin typeface="Segoe UI"/>
                <a:ea typeface="Segoe UI"/>
                <a:cs typeface="Segoe UI"/>
              </a:rPr>
              <a:t>۴۰۰ گرم</a:t>
            </a:r>
          </a:p>
        </p:txBody>
      </p:sp>
      <p:sp>
        <p:nvSpPr>
          <p:cNvPr id="20" name="گروه ۱۳"/>
          <p:cNvSpPr txBox="1"/>
          <p:nvPr/>
        </p:nvSpPr>
        <p:spPr>
          <a:xfrm>
            <a:off x="7068312" y="4809744"/>
            <a:ext cx="429767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حداقل میوه و سبزی روزانه</a:t>
            </a:r>
          </a:p>
        </p:txBody>
      </p:sp>
      <p:sp>
        <p:nvSpPr>
          <p:cNvPr id="21" name="گروه ۱۳"/>
          <p:cNvSpPr txBox="1"/>
          <p:nvPr/>
        </p:nvSpPr>
        <p:spPr>
          <a:xfrm>
            <a:off x="7068312" y="5157216"/>
            <a:ext cx="4297679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E8577"/>
                </a:solidFill>
                <a:latin typeface="Tahoma"/>
                <a:ea typeface="Tahoma"/>
                <a:cs typeface="Tahoma"/>
              </a:rPr>
              <a:t>توصیه سازمان جهانی بهداشت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64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A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436815" y="3931920"/>
            <a:ext cx="6583680" cy="6583680"/>
          </a:xfrm>
          <a:prstGeom prst="ellipse">
            <a:avLst/>
          </a:prstGeom>
          <a:solidFill>
            <a:srgbClr val="9BE8C1">
              <a:alpha val="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011680" y="-2377440"/>
            <a:ext cx="5120640" cy="512064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تزئین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1371600"/>
            <a:ext cx="2743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D9B44A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7" name="سرتیتر"/>
          <p:cNvSpPr/>
          <p:nvPr/>
        </p:nvSpPr>
        <p:spPr>
          <a:xfrm>
            <a:off x="713232" y="3310128"/>
            <a:ext cx="1828800" cy="4572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سرتیتر"/>
          <p:cNvSpPr txBox="1"/>
          <p:nvPr/>
        </p:nvSpPr>
        <p:spPr>
          <a:xfrm>
            <a:off x="4206240" y="1874519"/>
            <a:ext cx="732708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ایمنی و بهداشت غذا</a:t>
            </a:r>
          </a:p>
        </p:txBody>
      </p:sp>
      <p:sp>
        <p:nvSpPr>
          <p:cNvPr id="9" name="آیتم ۱"/>
          <p:cNvSpPr/>
          <p:nvPr/>
        </p:nvSpPr>
        <p:spPr>
          <a:xfrm>
            <a:off x="7509967" y="3392424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آیتم ۱"/>
          <p:cNvSpPr txBox="1"/>
          <p:nvPr/>
        </p:nvSpPr>
        <p:spPr>
          <a:xfrm>
            <a:off x="6412687" y="3493008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عوامل بیماری‌زای منتقل‌شده از غذا</a:t>
            </a:r>
          </a:p>
        </p:txBody>
      </p:sp>
      <p:sp>
        <p:nvSpPr>
          <p:cNvPr id="11" name="آیتم ۲"/>
          <p:cNvSpPr/>
          <p:nvPr/>
        </p:nvSpPr>
        <p:spPr>
          <a:xfrm>
            <a:off x="7509967" y="3959352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آیتم ۲"/>
          <p:cNvSpPr txBox="1"/>
          <p:nvPr/>
        </p:nvSpPr>
        <p:spPr>
          <a:xfrm>
            <a:off x="6412687" y="4059936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پنج کلید ایمنی غذا (WHO)</a:t>
            </a:r>
          </a:p>
        </p:txBody>
      </p:sp>
      <p:sp>
        <p:nvSpPr>
          <p:cNvPr id="13" name="آیتم ۳"/>
          <p:cNvSpPr/>
          <p:nvPr/>
        </p:nvSpPr>
        <p:spPr>
          <a:xfrm>
            <a:off x="7509967" y="4526280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آیتم ۳"/>
          <p:cNvSpPr txBox="1"/>
          <p:nvPr/>
        </p:nvSpPr>
        <p:spPr>
          <a:xfrm>
            <a:off x="6412687" y="4626864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زنجیره سرد و دمای نگهداری</a:t>
            </a:r>
          </a:p>
        </p:txBody>
      </p:sp>
      <p:sp>
        <p:nvSpPr>
          <p:cNvPr id="15" name="آیتم ۴"/>
          <p:cNvSpPr/>
          <p:nvPr/>
        </p:nvSpPr>
        <p:spPr>
          <a:xfrm>
            <a:off x="7509967" y="5093208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آیتم ۴"/>
          <p:cNvSpPr txBox="1"/>
          <p:nvPr/>
        </p:nvSpPr>
        <p:spPr>
          <a:xfrm>
            <a:off x="6412687" y="5193792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بهداشت فردی و محیط در آشپزخانه</a:t>
            </a:r>
          </a:p>
        </p:txBody>
      </p:sp>
      <p:sp>
        <p:nvSpPr>
          <p:cNvPr id="17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08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56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985455" y="-2651760"/>
            <a:ext cx="6766560" cy="6766560"/>
          </a:xfrm>
          <a:prstGeom prst="ellipse">
            <a:avLst/>
          </a:prstGeom>
          <a:solidFill>
            <a:srgbClr val="3FBF7F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194560" y="3749039"/>
            <a:ext cx="5669280" cy="566928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۰۲ — ایمنی و بهداشت غذا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عوامل بیماری‌زای غذا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09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ایمنی و بهداشت</a:t>
            </a:r>
          </a:p>
        </p:txBody>
      </p:sp>
      <p:sp>
        <p:nvSpPr>
          <p:cNvPr id="11" name="گروه ۱۵"/>
          <p:cNvSpPr/>
          <p:nvPr/>
        </p:nvSpPr>
        <p:spPr>
          <a:xfrm>
            <a:off x="9006611" y="1965960"/>
            <a:ext cx="2526715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گروه ۱۵"/>
          <p:cNvSpPr/>
          <p:nvPr/>
        </p:nvSpPr>
        <p:spPr>
          <a:xfrm>
            <a:off x="11483035" y="2240279"/>
            <a:ext cx="50292" cy="2560320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۱۵"/>
          <p:cNvSpPr/>
          <p:nvPr/>
        </p:nvSpPr>
        <p:spPr>
          <a:xfrm>
            <a:off x="10746943" y="2240279"/>
            <a:ext cx="512064" cy="512064"/>
          </a:xfrm>
          <a:prstGeom prst="ellipse">
            <a:avLst/>
          </a:prstGeom>
          <a:solidFill>
            <a:srgbClr val="E8563F">
              <a:alpha val="18000"/>
            </a:srgbClr>
          </a:solidFill>
          <a:ln w="9525">
            <a:solidFill>
              <a:srgbClr val="E856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۱۵"/>
          <p:cNvSpPr txBox="1"/>
          <p:nvPr/>
        </p:nvSpPr>
        <p:spPr>
          <a:xfrm>
            <a:off x="10746943" y="2306848"/>
            <a:ext cx="512064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8563F"/>
                </a:solidFill>
                <a:latin typeface="Tahoma"/>
                <a:ea typeface="Tahoma"/>
                <a:cs typeface="Tahoma"/>
              </a:rPr>
              <a:t>۰۱</a:t>
            </a:r>
          </a:p>
        </p:txBody>
      </p:sp>
      <p:sp>
        <p:nvSpPr>
          <p:cNvPr id="15" name="گروه ۱۵"/>
          <p:cNvSpPr txBox="1"/>
          <p:nvPr/>
        </p:nvSpPr>
        <p:spPr>
          <a:xfrm>
            <a:off x="9299219" y="2276856"/>
            <a:ext cx="11093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باکتری‌ها</a:t>
            </a:r>
          </a:p>
        </p:txBody>
      </p:sp>
      <p:sp>
        <p:nvSpPr>
          <p:cNvPr id="16" name="گروه ۱۵"/>
          <p:cNvSpPr txBox="1"/>
          <p:nvPr/>
        </p:nvSpPr>
        <p:spPr>
          <a:xfrm>
            <a:off x="9299219" y="2807208"/>
            <a:ext cx="1941499" cy="23042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سالمونلا، E. coli، لیستریا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گوشت و تخم‌مرغ نیم‌پز، لبنیات غیرپاستوریزه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پیشگیری: پخت کامل و جدا نگه‌داشتن ظروف</a:t>
            </a:r>
          </a:p>
        </p:txBody>
      </p:sp>
      <p:sp>
        <p:nvSpPr>
          <p:cNvPr id="17" name="گروه ۱۷"/>
          <p:cNvSpPr/>
          <p:nvPr/>
        </p:nvSpPr>
        <p:spPr>
          <a:xfrm>
            <a:off x="6223863" y="1965960"/>
            <a:ext cx="2526715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۱۷"/>
          <p:cNvSpPr/>
          <p:nvPr/>
        </p:nvSpPr>
        <p:spPr>
          <a:xfrm>
            <a:off x="8700287" y="2240279"/>
            <a:ext cx="50292" cy="2560320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۱۷"/>
          <p:cNvSpPr/>
          <p:nvPr/>
        </p:nvSpPr>
        <p:spPr>
          <a:xfrm>
            <a:off x="7964195" y="2240279"/>
            <a:ext cx="512064" cy="512064"/>
          </a:xfrm>
          <a:prstGeom prst="ellipse">
            <a:avLst/>
          </a:prstGeom>
          <a:solidFill>
            <a:srgbClr val="4A9FE0">
              <a:alpha val="18000"/>
            </a:srgbClr>
          </a:solidFill>
          <a:ln w="9525">
            <a:solidFill>
              <a:srgbClr val="4A9F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گروه ۱۷"/>
          <p:cNvSpPr txBox="1"/>
          <p:nvPr/>
        </p:nvSpPr>
        <p:spPr>
          <a:xfrm>
            <a:off x="7964195" y="2306848"/>
            <a:ext cx="512064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۰۲</a:t>
            </a:r>
          </a:p>
        </p:txBody>
      </p:sp>
      <p:sp>
        <p:nvSpPr>
          <p:cNvPr id="21" name="گروه ۱۷"/>
          <p:cNvSpPr txBox="1"/>
          <p:nvPr/>
        </p:nvSpPr>
        <p:spPr>
          <a:xfrm>
            <a:off x="6516471" y="2276856"/>
            <a:ext cx="11093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ویروس‌ها</a:t>
            </a:r>
          </a:p>
        </p:txBody>
      </p:sp>
      <p:sp>
        <p:nvSpPr>
          <p:cNvPr id="22" name="گروه ۱۷"/>
          <p:cNvSpPr txBox="1"/>
          <p:nvPr/>
        </p:nvSpPr>
        <p:spPr>
          <a:xfrm>
            <a:off x="6516471" y="2807208"/>
            <a:ext cx="1941499" cy="23042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نوروویروس، هپاتیت A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آب آلوده، دست‌های نشسته، صدف خام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پیشگیری: شست‌وشوی دست و اطمینان از سلامت آب</a:t>
            </a:r>
          </a:p>
        </p:txBody>
      </p:sp>
      <p:sp>
        <p:nvSpPr>
          <p:cNvPr id="23" name="گروه ۱۹"/>
          <p:cNvSpPr/>
          <p:nvPr/>
        </p:nvSpPr>
        <p:spPr>
          <a:xfrm>
            <a:off x="3441115" y="1965960"/>
            <a:ext cx="2526715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۱۹"/>
          <p:cNvSpPr/>
          <p:nvPr/>
        </p:nvSpPr>
        <p:spPr>
          <a:xfrm>
            <a:off x="5917539" y="2240279"/>
            <a:ext cx="50292" cy="256032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۱۹"/>
          <p:cNvSpPr/>
          <p:nvPr/>
        </p:nvSpPr>
        <p:spPr>
          <a:xfrm>
            <a:off x="5181447" y="2240279"/>
            <a:ext cx="512064" cy="512064"/>
          </a:xfrm>
          <a:prstGeom prst="ellipse">
            <a:avLst/>
          </a:prstGeom>
          <a:solidFill>
            <a:srgbClr val="D9B44A">
              <a:alpha val="18000"/>
            </a:srgbClr>
          </a:solidFill>
          <a:ln w="9525">
            <a:solidFill>
              <a:srgbClr val="D9B4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گروه ۱۹"/>
          <p:cNvSpPr txBox="1"/>
          <p:nvPr/>
        </p:nvSpPr>
        <p:spPr>
          <a:xfrm>
            <a:off x="5181447" y="2306848"/>
            <a:ext cx="512064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۰۳</a:t>
            </a:r>
          </a:p>
        </p:txBody>
      </p:sp>
      <p:sp>
        <p:nvSpPr>
          <p:cNvPr id="27" name="گروه ۱۹"/>
          <p:cNvSpPr txBox="1"/>
          <p:nvPr/>
        </p:nvSpPr>
        <p:spPr>
          <a:xfrm>
            <a:off x="3733723" y="2276856"/>
            <a:ext cx="11093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قارچ‌ها</a:t>
            </a:r>
          </a:p>
        </p:txBody>
      </p:sp>
      <p:sp>
        <p:nvSpPr>
          <p:cNvPr id="28" name="گروه ۱۹"/>
          <p:cNvSpPr txBox="1"/>
          <p:nvPr/>
        </p:nvSpPr>
        <p:spPr>
          <a:xfrm>
            <a:off x="3733723" y="2807208"/>
            <a:ext cx="1941499" cy="23042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سموم مایکوتوکسین از کپک‌ها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غلات و مغزها با نگهداری نامناسب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پیشگیری: نگهداری خشک و خنک</a:t>
            </a:r>
          </a:p>
        </p:txBody>
      </p:sp>
      <p:sp>
        <p:nvSpPr>
          <p:cNvPr id="29" name="گروه ۲۱"/>
          <p:cNvSpPr/>
          <p:nvPr/>
        </p:nvSpPr>
        <p:spPr>
          <a:xfrm>
            <a:off x="658367" y="1965960"/>
            <a:ext cx="2526715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گروه ۲۱"/>
          <p:cNvSpPr/>
          <p:nvPr/>
        </p:nvSpPr>
        <p:spPr>
          <a:xfrm>
            <a:off x="3134791" y="2240279"/>
            <a:ext cx="50292" cy="2560320"/>
          </a:xfrm>
          <a:prstGeom prst="rect">
            <a:avLst/>
          </a:prstGeom>
          <a:solidFill>
            <a:srgbClr val="B07C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گروه ۲۱"/>
          <p:cNvSpPr/>
          <p:nvPr/>
        </p:nvSpPr>
        <p:spPr>
          <a:xfrm>
            <a:off x="2398699" y="2240279"/>
            <a:ext cx="512064" cy="512064"/>
          </a:xfrm>
          <a:prstGeom prst="ellipse">
            <a:avLst/>
          </a:prstGeom>
          <a:solidFill>
            <a:srgbClr val="B07CE8">
              <a:alpha val="18000"/>
            </a:srgbClr>
          </a:solidFill>
          <a:ln w="9525">
            <a:solidFill>
              <a:srgbClr val="B07C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گروه ۲۱"/>
          <p:cNvSpPr txBox="1"/>
          <p:nvPr/>
        </p:nvSpPr>
        <p:spPr>
          <a:xfrm>
            <a:off x="2398699" y="2306848"/>
            <a:ext cx="512064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07CE8"/>
                </a:solidFill>
                <a:latin typeface="Tahoma"/>
                <a:ea typeface="Tahoma"/>
                <a:cs typeface="Tahoma"/>
              </a:rPr>
              <a:t>۰۴</a:t>
            </a:r>
          </a:p>
        </p:txBody>
      </p:sp>
      <p:sp>
        <p:nvSpPr>
          <p:cNvPr id="33" name="گروه ۲۱"/>
          <p:cNvSpPr txBox="1"/>
          <p:nvPr/>
        </p:nvSpPr>
        <p:spPr>
          <a:xfrm>
            <a:off x="950975" y="2276856"/>
            <a:ext cx="110939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انگل‌ها</a:t>
            </a:r>
          </a:p>
        </p:txBody>
      </p:sp>
      <p:sp>
        <p:nvSpPr>
          <p:cNvPr id="34" name="گروه ۲۱"/>
          <p:cNvSpPr txBox="1"/>
          <p:nvPr/>
        </p:nvSpPr>
        <p:spPr>
          <a:xfrm>
            <a:off x="950975" y="2807208"/>
            <a:ext cx="1941499" cy="23042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توکسوپلاسما، کیست‌ها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گوشت خام، سبزی نشسته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پیشگیری: پخت کامل و شست‌وشوی دقیق سبزی</a:t>
            </a:r>
          </a:p>
        </p:txBody>
      </p:sp>
      <p:sp>
        <p:nvSpPr>
          <p:cNvPr id="35" name="گروه ۲۲"/>
          <p:cNvSpPr/>
          <p:nvPr/>
        </p:nvSpPr>
        <p:spPr>
          <a:xfrm>
            <a:off x="658368" y="5257800"/>
            <a:ext cx="10874959" cy="603504"/>
          </a:xfrm>
          <a:prstGeom prst="roundRect">
            <a:avLst>
              <a:gd name="adj" fmla="val 34000"/>
            </a:avLst>
          </a:prstGeom>
          <a:solidFill>
            <a:srgbClr val="3FBF7F">
              <a:alpha val="9000"/>
            </a:srgbClr>
          </a:solidFill>
          <a:ln w="9525">
            <a:solidFill>
              <a:srgbClr val="2C5C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گروه ۲۲"/>
          <p:cNvSpPr txBox="1"/>
          <p:nvPr/>
        </p:nvSpPr>
        <p:spPr>
          <a:xfrm>
            <a:off x="932688" y="5257800"/>
            <a:ext cx="10326319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بیشتر این عوامل با چند عادت ساده در آشپزخانه قابل پیشگیری‌اند، نه با دارو.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24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-2834640" y="-2834640"/>
            <a:ext cx="6400800" cy="640080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9082735" y="4114800"/>
            <a:ext cx="6035040" cy="6035040"/>
          </a:xfrm>
          <a:prstGeom prst="ellipse">
            <a:avLst/>
          </a:prstGeom>
          <a:solidFill>
            <a:srgbClr val="3FBF7F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۰۲ — ایمنی و بهداشت غذا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پنج کلید ایمنی غذا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راهنمای سازمان جهانی بهداشت برای پیشگیری از بیماری‌های غذایی</a:t>
            </a:r>
          </a:p>
        </p:txBody>
      </p:sp>
      <p:sp>
        <p:nvSpPr>
          <p:cNvPr id="9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10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1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ایمنی و بهداشت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2121408"/>
            <a:ext cx="10874959" cy="749808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487607" y="2304288"/>
            <a:ext cx="45720" cy="384048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۲۳"/>
          <p:cNvSpPr/>
          <p:nvPr/>
        </p:nvSpPr>
        <p:spPr>
          <a:xfrm>
            <a:off x="859536" y="2313432"/>
            <a:ext cx="384048" cy="384048"/>
          </a:xfrm>
          <a:prstGeom prst="ellipse">
            <a:avLst/>
          </a:prstGeom>
          <a:solidFill>
            <a:srgbClr val="3FBF7F">
              <a:alpha val="18000"/>
            </a:srgbClr>
          </a:solidFill>
          <a:ln w="9525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گروه ۲۳"/>
          <p:cNvSpPr txBox="1"/>
          <p:nvPr/>
        </p:nvSpPr>
        <p:spPr>
          <a:xfrm>
            <a:off x="859536" y="2363358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5607" y="221284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تمیز نگه دارید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4607" y="2249424"/>
            <a:ext cx="5937199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دست‌ها، ابزار و سطوح کار را پیش و پس از پخت بشویید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2944368"/>
            <a:ext cx="10874959" cy="749808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1487607" y="3127248"/>
            <a:ext cx="45720" cy="384048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گروه ۲۴"/>
          <p:cNvSpPr/>
          <p:nvPr/>
        </p:nvSpPr>
        <p:spPr>
          <a:xfrm>
            <a:off x="859536" y="3136391"/>
            <a:ext cx="384048" cy="384048"/>
          </a:xfrm>
          <a:prstGeom prst="ellipse">
            <a:avLst/>
          </a:prstGeom>
          <a:solidFill>
            <a:srgbClr val="4A9FE0">
              <a:alpha val="18000"/>
            </a:srgbClr>
          </a:solidFill>
          <a:ln w="9525">
            <a:solidFill>
              <a:srgbClr val="4A9F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گروه ۲۴"/>
          <p:cNvSpPr txBox="1"/>
          <p:nvPr/>
        </p:nvSpPr>
        <p:spPr>
          <a:xfrm>
            <a:off x="859536" y="3186318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5607" y="303580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خام و پخته را جدا کنید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64607" y="3072384"/>
            <a:ext cx="5937199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از تخته و ظرف جداگانه برای گوشت خام استفاده کنید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" y="3767328"/>
            <a:ext cx="10874959" cy="749808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487607" y="3950208"/>
            <a:ext cx="45720" cy="384048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گروه ۲۵"/>
          <p:cNvSpPr/>
          <p:nvPr/>
        </p:nvSpPr>
        <p:spPr>
          <a:xfrm>
            <a:off x="859536" y="3959352"/>
            <a:ext cx="384048" cy="384048"/>
          </a:xfrm>
          <a:prstGeom prst="ellipse">
            <a:avLst/>
          </a:prstGeom>
          <a:solidFill>
            <a:srgbClr val="D9B44A">
              <a:alpha val="18000"/>
            </a:srgbClr>
          </a:solidFill>
          <a:ln w="9525">
            <a:solidFill>
              <a:srgbClr val="D9B4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گروه ۲۵"/>
          <p:cNvSpPr txBox="1"/>
          <p:nvPr/>
        </p:nvSpPr>
        <p:spPr>
          <a:xfrm>
            <a:off x="859536" y="4009278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35607" y="385876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کامل بپزید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64607" y="3895344"/>
            <a:ext cx="5937199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گوشت و تخم‌مرغ را در دمای کافی و تا مغز پخته برسانید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8368" y="4590288"/>
            <a:ext cx="10874959" cy="749808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1487607" y="4773168"/>
            <a:ext cx="45720" cy="384048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گروه ۲۶"/>
          <p:cNvSpPr/>
          <p:nvPr/>
        </p:nvSpPr>
        <p:spPr>
          <a:xfrm>
            <a:off x="859536" y="4782312"/>
            <a:ext cx="384048" cy="384048"/>
          </a:xfrm>
          <a:prstGeom prst="ellipse">
            <a:avLst/>
          </a:prstGeom>
          <a:solidFill>
            <a:srgbClr val="E8563F">
              <a:alpha val="18000"/>
            </a:srgbClr>
          </a:solidFill>
          <a:ln w="9525">
            <a:solidFill>
              <a:srgbClr val="E8563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گروه ۲۶"/>
          <p:cNvSpPr txBox="1"/>
          <p:nvPr/>
        </p:nvSpPr>
        <p:spPr>
          <a:xfrm>
            <a:off x="859536" y="4832238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E8563F"/>
                </a:solidFill>
                <a:latin typeface="Tahoma"/>
                <a:ea typeface="Tahoma"/>
                <a:cs typeface="Tahoma"/>
              </a:rPr>
              <a:t>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35607" y="468172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در دمای ایمن نگه دارید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64607" y="4718304"/>
            <a:ext cx="5937199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غذای پخته را زیر ۵ یا بالای ۶۰ درجه سانتی‌گراد نگه دارید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8368" y="5413248"/>
            <a:ext cx="10874959" cy="749808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1487607" y="5596128"/>
            <a:ext cx="45720" cy="384048"/>
          </a:xfrm>
          <a:prstGeom prst="rect">
            <a:avLst/>
          </a:prstGeom>
          <a:solidFill>
            <a:srgbClr val="9BE8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گروه ۲۷"/>
          <p:cNvSpPr/>
          <p:nvPr/>
        </p:nvSpPr>
        <p:spPr>
          <a:xfrm>
            <a:off x="859536" y="5605272"/>
            <a:ext cx="384048" cy="384048"/>
          </a:xfrm>
          <a:prstGeom prst="ellipse">
            <a:avLst/>
          </a:prstGeom>
          <a:solidFill>
            <a:srgbClr val="9BE8C1">
              <a:alpha val="18000"/>
            </a:srgbClr>
          </a:solidFill>
          <a:ln w="9525">
            <a:solidFill>
              <a:srgbClr val="9BE8C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گروه ۲۷"/>
          <p:cNvSpPr txBox="1"/>
          <p:nvPr/>
        </p:nvSpPr>
        <p:spPr>
          <a:xfrm>
            <a:off x="859536" y="5655198"/>
            <a:ext cx="38404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۵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35607" y="5504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مواد و آب سالم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64607" y="5541264"/>
            <a:ext cx="5937199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از آب سالم و مواد خام تازه استفاده کنید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50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436815" y="3931920"/>
            <a:ext cx="6583680" cy="6583680"/>
          </a:xfrm>
          <a:prstGeom prst="ellipse">
            <a:avLst/>
          </a:prstGeom>
          <a:solidFill>
            <a:srgbClr val="9BE8C1">
              <a:alpha val="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011680" y="-2377440"/>
            <a:ext cx="5120640" cy="512064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۰۲ — ایمنی و بهداشت غذا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زنجیره سرد و دماهای کلیدی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11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ایمنی و بهداشت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1247" y="2788920"/>
            <a:ext cx="10509199" cy="457200"/>
          </a:xfrm>
          <a:prstGeom prst="rect">
            <a:avLst/>
          </a:prstGeom>
          <a:gradFill rotWithShape="1">
            <a:gsLst>
              <a:gs pos="0">
                <a:srgbClr val="2E86DE"/>
              </a:gs>
              <a:gs pos="35000">
                <a:srgbClr val="3FBF7F"/>
              </a:gs>
              <a:gs pos="60000">
                <a:srgbClr val="C9A227"/>
              </a:gs>
              <a:gs pos="100000">
                <a:srgbClr val="E8563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51431" y="2395728"/>
            <a:ext cx="27432" cy="393192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51431" y="3246120"/>
            <a:ext cx="27432" cy="393192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91" y="2011680"/>
            <a:ext cx="2011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فریزر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-45848" y="3639312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منفی ۱۸ درجه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3087" y="2395728"/>
            <a:ext cx="27432" cy="393192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943087" y="3246120"/>
            <a:ext cx="27432" cy="393192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37247" y="2011680"/>
            <a:ext cx="2011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یخچال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45807" y="3639312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از ۱ تا ۴ درجه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21307" y="2395728"/>
            <a:ext cx="27432" cy="393192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621307" y="3246120"/>
            <a:ext cx="27432" cy="393192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15467" y="2011680"/>
            <a:ext cx="2011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E8563F"/>
                </a:solidFill>
                <a:latin typeface="Tahoma"/>
                <a:ea typeface="Tahoma"/>
                <a:cs typeface="Tahoma"/>
              </a:rPr>
              <a:t>منطقه خطر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24027" y="3639312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از ۵ تا ۶۰ درجه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458791" y="2395728"/>
            <a:ext cx="27432" cy="393192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458791" y="3246120"/>
            <a:ext cx="27432" cy="393192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452951" y="2011680"/>
            <a:ext cx="20116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نگهداری گرم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1511" y="3639312"/>
            <a:ext cx="2194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بالای ۶۰ درجه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4206240"/>
            <a:ext cx="108749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قاعده طلایی: </a:t>
            </a:r>
            <a:r>
              <a:rPr sz="14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غذای پخته نباید بیش از دو ساعت در دمای محیط بماند. باکتری‌ها در این محدوده هر ۲۰ دقیقه دو برابر می‌شوند.</a:t>
            </a:r>
          </a:p>
        </p:txBody>
      </p:sp>
      <p:sp>
        <p:nvSpPr>
          <p:cNvPr id="29" name="گروه ۲۸"/>
          <p:cNvSpPr/>
          <p:nvPr/>
        </p:nvSpPr>
        <p:spPr>
          <a:xfrm>
            <a:off x="8091220" y="4846320"/>
            <a:ext cx="3442106" cy="1298448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گروه ۲۸"/>
          <p:cNvSpPr/>
          <p:nvPr/>
        </p:nvSpPr>
        <p:spPr>
          <a:xfrm>
            <a:off x="11483035" y="5120640"/>
            <a:ext cx="50292" cy="749808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گروه ۲۸"/>
          <p:cNvSpPr txBox="1"/>
          <p:nvPr/>
        </p:nvSpPr>
        <p:spPr>
          <a:xfrm>
            <a:off x="8383828" y="5157216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چرا زنجیره سرد؟</a:t>
            </a:r>
          </a:p>
        </p:txBody>
      </p:sp>
      <p:sp>
        <p:nvSpPr>
          <p:cNvPr id="32" name="گروه ۲۸"/>
          <p:cNvSpPr txBox="1"/>
          <p:nvPr/>
        </p:nvSpPr>
        <p:spPr>
          <a:xfrm>
            <a:off x="8383828" y="5687568"/>
            <a:ext cx="2856890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قطع نشدن سرما؛ یک تأخیر کوتاه در حمل، کل محموله را خراب می‌کند</a:t>
            </a:r>
          </a:p>
        </p:txBody>
      </p:sp>
      <p:sp>
        <p:nvSpPr>
          <p:cNvPr id="33" name="گروه ۲۹"/>
          <p:cNvSpPr/>
          <p:nvPr/>
        </p:nvSpPr>
        <p:spPr>
          <a:xfrm>
            <a:off x="4374794" y="4846320"/>
            <a:ext cx="3442106" cy="1298448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گروه ۲۹"/>
          <p:cNvSpPr/>
          <p:nvPr/>
        </p:nvSpPr>
        <p:spPr>
          <a:xfrm>
            <a:off x="7766608" y="5120640"/>
            <a:ext cx="50292" cy="749808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گروه ۲۹"/>
          <p:cNvSpPr txBox="1"/>
          <p:nvPr/>
        </p:nvSpPr>
        <p:spPr>
          <a:xfrm>
            <a:off x="4667402" y="5157216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یخ‌زدایی امن</a:t>
            </a:r>
          </a:p>
        </p:txBody>
      </p:sp>
      <p:sp>
        <p:nvSpPr>
          <p:cNvPr id="36" name="گروه ۲۹"/>
          <p:cNvSpPr txBox="1"/>
          <p:nvPr/>
        </p:nvSpPr>
        <p:spPr>
          <a:xfrm>
            <a:off x="4667402" y="5687568"/>
            <a:ext cx="2856890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در یخچال یا مایکروویو، نه روی پیشخوان آشپزخانه</a:t>
            </a:r>
          </a:p>
        </p:txBody>
      </p:sp>
      <p:sp>
        <p:nvSpPr>
          <p:cNvPr id="37" name="گروه ۳۰"/>
          <p:cNvSpPr/>
          <p:nvPr/>
        </p:nvSpPr>
        <p:spPr>
          <a:xfrm>
            <a:off x="658367" y="4846320"/>
            <a:ext cx="3442106" cy="1298448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گروه ۳۰"/>
          <p:cNvSpPr/>
          <p:nvPr/>
        </p:nvSpPr>
        <p:spPr>
          <a:xfrm>
            <a:off x="4050182" y="5120640"/>
            <a:ext cx="50292" cy="749808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گروه ۳۰"/>
          <p:cNvSpPr txBox="1"/>
          <p:nvPr/>
        </p:nvSpPr>
        <p:spPr>
          <a:xfrm>
            <a:off x="950975" y="5157216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ذوب مجدد ممنوع</a:t>
            </a:r>
          </a:p>
        </p:txBody>
      </p:sp>
      <p:sp>
        <p:nvSpPr>
          <p:cNvPr id="40" name="گروه ۳۰"/>
          <p:cNvSpPr txBox="1"/>
          <p:nvPr/>
        </p:nvSpPr>
        <p:spPr>
          <a:xfrm>
            <a:off x="950975" y="5687568"/>
            <a:ext cx="2856890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هرگز غذای ذوب‌شده را دوباره فریز نکنید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4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68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36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4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72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408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476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544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612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68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748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816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884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952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102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1088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A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985455" y="-2651760"/>
            <a:ext cx="6766560" cy="6766560"/>
          </a:xfrm>
          <a:prstGeom prst="ellipse">
            <a:avLst/>
          </a:prstGeom>
          <a:solidFill>
            <a:srgbClr val="3FBF7F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194560" y="3749039"/>
            <a:ext cx="5669280" cy="566928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تزئین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1371600"/>
            <a:ext cx="2743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D9B44A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7" name="سرتیتر"/>
          <p:cNvSpPr/>
          <p:nvPr/>
        </p:nvSpPr>
        <p:spPr>
          <a:xfrm>
            <a:off x="713232" y="3310128"/>
            <a:ext cx="1828800" cy="4572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سرتیتر"/>
          <p:cNvSpPr txBox="1"/>
          <p:nvPr/>
        </p:nvSpPr>
        <p:spPr>
          <a:xfrm>
            <a:off x="4206240" y="1874519"/>
            <a:ext cx="732708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صنعت و فناوری غذا</a:t>
            </a:r>
          </a:p>
        </p:txBody>
      </p:sp>
      <p:sp>
        <p:nvSpPr>
          <p:cNvPr id="9" name="آیتم ۱"/>
          <p:cNvSpPr/>
          <p:nvPr/>
        </p:nvSpPr>
        <p:spPr>
          <a:xfrm>
            <a:off x="7509967" y="3392424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آیتم ۱"/>
          <p:cNvSpPr txBox="1"/>
          <p:nvPr/>
        </p:nvSpPr>
        <p:spPr>
          <a:xfrm>
            <a:off x="6412687" y="3493008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مسیر فرآوری از مزرعه تا سفره</a:t>
            </a:r>
          </a:p>
        </p:txBody>
      </p:sp>
      <p:sp>
        <p:nvSpPr>
          <p:cNvPr id="11" name="آیتم ۲"/>
          <p:cNvSpPr/>
          <p:nvPr/>
        </p:nvSpPr>
        <p:spPr>
          <a:xfrm>
            <a:off x="7509967" y="3959352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آیتم ۲"/>
          <p:cNvSpPr txBox="1"/>
          <p:nvPr/>
        </p:nvSpPr>
        <p:spPr>
          <a:xfrm>
            <a:off x="6412687" y="4059936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بسته‌بندی هوشمند و فعال</a:t>
            </a:r>
          </a:p>
        </p:txBody>
      </p:sp>
      <p:sp>
        <p:nvSpPr>
          <p:cNvPr id="13" name="آیتم ۳"/>
          <p:cNvSpPr/>
          <p:nvPr/>
        </p:nvSpPr>
        <p:spPr>
          <a:xfrm>
            <a:off x="7509967" y="4526280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آیتم ۳"/>
          <p:cNvSpPr txBox="1"/>
          <p:nvPr/>
        </p:nvSpPr>
        <p:spPr>
          <a:xfrm>
            <a:off x="6412687" y="4626864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فناوری‌های نوین نگهداری</a:t>
            </a:r>
          </a:p>
        </p:txBody>
      </p:sp>
      <p:sp>
        <p:nvSpPr>
          <p:cNvPr id="15" name="آیتم ۴"/>
          <p:cNvSpPr/>
          <p:nvPr/>
        </p:nvSpPr>
        <p:spPr>
          <a:xfrm>
            <a:off x="7509967" y="5093208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آیتم ۴"/>
          <p:cNvSpPr txBox="1"/>
          <p:nvPr/>
        </p:nvSpPr>
        <p:spPr>
          <a:xfrm>
            <a:off x="6412687" y="5193792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آینده: پروتئین جایگزین و کشت سلولی</a:t>
            </a:r>
          </a:p>
        </p:txBody>
      </p:sp>
      <p:sp>
        <p:nvSpPr>
          <p:cNvPr id="17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12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56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-2834640" y="-2834640"/>
            <a:ext cx="6400800" cy="640080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9082735" y="4114800"/>
            <a:ext cx="6035040" cy="6035040"/>
          </a:xfrm>
          <a:prstGeom prst="ellipse">
            <a:avLst/>
          </a:prstGeom>
          <a:solidFill>
            <a:srgbClr val="3FBF7F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۰۳ — صنعت و فناوری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مسیر فرآوری غذا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از مزرعه تا سفره: شش ایستگاه کلیدی</a:t>
            </a:r>
          </a:p>
        </p:txBody>
      </p:sp>
      <p:sp>
        <p:nvSpPr>
          <p:cNvPr id="9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13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1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صنعت و فناوری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101834" y="2084831"/>
            <a:ext cx="1431493" cy="1920240"/>
          </a:xfrm>
          <a:prstGeom prst="roundRect">
            <a:avLst>
              <a:gd name="adj" fmla="val 9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101834" y="2084831"/>
            <a:ext cx="1431493" cy="64008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01834" y="2286000"/>
            <a:ext cx="1431493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3FBF7F"/>
                </a:solidFill>
                <a:latin typeface="Segoe UI"/>
                <a:ea typeface="Segoe UI"/>
                <a:cs typeface="Segoe UI"/>
              </a:rPr>
              <a:t>۰۱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11561" y="2670048"/>
            <a:ext cx="121203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تأمین مواد خام</a:t>
            </a:r>
          </a:p>
        </p:txBody>
      </p:sp>
      <p:sp>
        <p:nvSpPr>
          <p:cNvPr id="16" name="Left Arrow 15"/>
          <p:cNvSpPr/>
          <p:nvPr/>
        </p:nvSpPr>
        <p:spPr>
          <a:xfrm>
            <a:off x="9717786" y="2962656"/>
            <a:ext cx="310896" cy="201168"/>
          </a:xfrm>
          <a:prstGeom prst="leftArrow">
            <a:avLst/>
          </a:prstGeom>
          <a:solidFill>
            <a:srgbClr val="2A4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13140" y="2084831"/>
            <a:ext cx="1431493" cy="1920240"/>
          </a:xfrm>
          <a:prstGeom prst="roundRect">
            <a:avLst>
              <a:gd name="adj" fmla="val 9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13140" y="2084831"/>
            <a:ext cx="1431493" cy="64008"/>
          </a:xfrm>
          <a:prstGeom prst="rect">
            <a:avLst/>
          </a:prstGeom>
          <a:solidFill>
            <a:srgbClr val="57C9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13140" y="2286000"/>
            <a:ext cx="1431493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7C98F"/>
                </a:solidFill>
                <a:latin typeface="Segoe UI"/>
                <a:ea typeface="Segoe UI"/>
                <a:cs typeface="Segoe UI"/>
              </a:rPr>
              <a:t>۰۲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2670048"/>
            <a:ext cx="121203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آماده‌سازی</a:t>
            </a:r>
          </a:p>
        </p:txBody>
      </p:sp>
      <p:sp>
        <p:nvSpPr>
          <p:cNvPr id="21" name="Left Arrow 20"/>
          <p:cNvSpPr/>
          <p:nvPr/>
        </p:nvSpPr>
        <p:spPr>
          <a:xfrm>
            <a:off x="7829092" y="2962656"/>
            <a:ext cx="310896" cy="201168"/>
          </a:xfrm>
          <a:prstGeom prst="leftArrow">
            <a:avLst/>
          </a:prstGeom>
          <a:solidFill>
            <a:srgbClr val="2A4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324447" y="2084831"/>
            <a:ext cx="1431493" cy="1920240"/>
          </a:xfrm>
          <a:prstGeom prst="roundRect">
            <a:avLst>
              <a:gd name="adj" fmla="val 9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24447" y="2084831"/>
            <a:ext cx="1431493" cy="64008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24447" y="2286000"/>
            <a:ext cx="1431493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D9B44A"/>
                </a:solidFill>
                <a:latin typeface="Segoe UI"/>
                <a:ea typeface="Segoe UI"/>
                <a:cs typeface="Segoe UI"/>
              </a:rPr>
              <a:t>۰۳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2670048"/>
            <a:ext cx="121203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فرآوری و پخت</a:t>
            </a:r>
          </a:p>
        </p:txBody>
      </p:sp>
      <p:sp>
        <p:nvSpPr>
          <p:cNvPr id="26" name="Left Arrow 25"/>
          <p:cNvSpPr/>
          <p:nvPr/>
        </p:nvSpPr>
        <p:spPr>
          <a:xfrm>
            <a:off x="5940399" y="2962656"/>
            <a:ext cx="310896" cy="201168"/>
          </a:xfrm>
          <a:prstGeom prst="leftArrow">
            <a:avLst/>
          </a:prstGeom>
          <a:solidFill>
            <a:srgbClr val="2A4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435754" y="2084831"/>
            <a:ext cx="1431493" cy="1920240"/>
          </a:xfrm>
          <a:prstGeom prst="roundRect">
            <a:avLst>
              <a:gd name="adj" fmla="val 9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435754" y="2084831"/>
            <a:ext cx="1431493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435754" y="2286000"/>
            <a:ext cx="1431493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9A227"/>
                </a:solidFill>
                <a:latin typeface="Segoe UI"/>
                <a:ea typeface="Segoe UI"/>
                <a:cs typeface="Segoe UI"/>
              </a:rPr>
              <a:t>۰۴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5482" y="2670048"/>
            <a:ext cx="121203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بسته‌بندی</a:t>
            </a:r>
          </a:p>
        </p:txBody>
      </p:sp>
      <p:sp>
        <p:nvSpPr>
          <p:cNvPr id="31" name="Left Arrow 30"/>
          <p:cNvSpPr/>
          <p:nvPr/>
        </p:nvSpPr>
        <p:spPr>
          <a:xfrm>
            <a:off x="4051706" y="2962656"/>
            <a:ext cx="310896" cy="201168"/>
          </a:xfrm>
          <a:prstGeom prst="leftArrow">
            <a:avLst/>
          </a:prstGeom>
          <a:solidFill>
            <a:srgbClr val="2A4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2547061" y="2084831"/>
            <a:ext cx="1431493" cy="1920240"/>
          </a:xfrm>
          <a:prstGeom prst="roundRect">
            <a:avLst>
              <a:gd name="adj" fmla="val 9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547061" y="2084831"/>
            <a:ext cx="1431493" cy="64008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547061" y="2286000"/>
            <a:ext cx="1431493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A9FE0"/>
                </a:solidFill>
                <a:latin typeface="Segoe UI"/>
                <a:ea typeface="Segoe UI"/>
                <a:cs typeface="Segoe UI"/>
              </a:rPr>
              <a:t>۰۵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56789" y="2670048"/>
            <a:ext cx="121203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نگهداری</a:t>
            </a:r>
          </a:p>
        </p:txBody>
      </p:sp>
      <p:sp>
        <p:nvSpPr>
          <p:cNvPr id="36" name="Left Arrow 35"/>
          <p:cNvSpPr/>
          <p:nvPr/>
        </p:nvSpPr>
        <p:spPr>
          <a:xfrm>
            <a:off x="2163013" y="2962656"/>
            <a:ext cx="310896" cy="201168"/>
          </a:xfrm>
          <a:prstGeom prst="leftArrow">
            <a:avLst/>
          </a:prstGeom>
          <a:solidFill>
            <a:srgbClr val="2A4A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58367" y="2084831"/>
            <a:ext cx="1431493" cy="1920240"/>
          </a:xfrm>
          <a:prstGeom prst="roundRect">
            <a:avLst>
              <a:gd name="adj" fmla="val 9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58367" y="2084831"/>
            <a:ext cx="1431493" cy="64008"/>
          </a:xfrm>
          <a:prstGeom prst="rect">
            <a:avLst/>
          </a:prstGeom>
          <a:solidFill>
            <a:srgbClr val="B07C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8367" y="2286000"/>
            <a:ext cx="1431493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B07CE8"/>
                </a:solidFill>
                <a:latin typeface="Segoe UI"/>
                <a:ea typeface="Segoe UI"/>
                <a:cs typeface="Segoe UI"/>
              </a:rPr>
              <a:t>۰۶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8095" y="2670048"/>
            <a:ext cx="121203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توزیع و خرده‌فروشی</a:t>
            </a:r>
          </a:p>
        </p:txBody>
      </p:sp>
      <p:sp>
        <p:nvSpPr>
          <p:cNvPr id="41" name="گروه ۳۱"/>
          <p:cNvSpPr/>
          <p:nvPr/>
        </p:nvSpPr>
        <p:spPr>
          <a:xfrm>
            <a:off x="8091220" y="4443984"/>
            <a:ext cx="3442106" cy="155448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گروه ۳۱"/>
          <p:cNvSpPr/>
          <p:nvPr/>
        </p:nvSpPr>
        <p:spPr>
          <a:xfrm>
            <a:off x="11483035" y="4718304"/>
            <a:ext cx="50292" cy="100584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گروه ۳۱"/>
          <p:cNvSpPr txBox="1"/>
          <p:nvPr/>
        </p:nvSpPr>
        <p:spPr>
          <a:xfrm>
            <a:off x="8383828" y="4754880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کمترین فرآوری</a:t>
            </a:r>
          </a:p>
        </p:txBody>
      </p:sp>
      <p:sp>
        <p:nvSpPr>
          <p:cNvPr id="44" name="گروه ۳۱"/>
          <p:cNvSpPr txBox="1"/>
          <p:nvPr/>
        </p:nvSpPr>
        <p:spPr>
          <a:xfrm>
            <a:off x="8383828" y="5285232"/>
            <a:ext cx="285689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شست‌وشو، برش و انجماد؛ نزدیک به شکل طبیعی غذا</a:t>
            </a:r>
          </a:p>
        </p:txBody>
      </p:sp>
      <p:sp>
        <p:nvSpPr>
          <p:cNvPr id="45" name="گروه ۳۲"/>
          <p:cNvSpPr/>
          <p:nvPr/>
        </p:nvSpPr>
        <p:spPr>
          <a:xfrm>
            <a:off x="4374794" y="4443984"/>
            <a:ext cx="3442106" cy="155448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گروه ۳۲"/>
          <p:cNvSpPr/>
          <p:nvPr/>
        </p:nvSpPr>
        <p:spPr>
          <a:xfrm>
            <a:off x="7766608" y="4718304"/>
            <a:ext cx="50292" cy="100584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گروه ۳۲"/>
          <p:cNvSpPr txBox="1"/>
          <p:nvPr/>
        </p:nvSpPr>
        <p:spPr>
          <a:xfrm>
            <a:off x="4667402" y="4754880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فرآوری متوسط</a:t>
            </a:r>
          </a:p>
        </p:txBody>
      </p:sp>
      <p:sp>
        <p:nvSpPr>
          <p:cNvPr id="48" name="گروه ۳۲"/>
          <p:cNvSpPr txBox="1"/>
          <p:nvPr/>
        </p:nvSpPr>
        <p:spPr>
          <a:xfrm>
            <a:off x="4667402" y="5285232"/>
            <a:ext cx="285689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کنسرو، پاستوریزه و تخمیر؛ با افزودنی محدود</a:t>
            </a:r>
          </a:p>
        </p:txBody>
      </p:sp>
      <p:sp>
        <p:nvSpPr>
          <p:cNvPr id="49" name="گروه ۳۳"/>
          <p:cNvSpPr/>
          <p:nvPr/>
        </p:nvSpPr>
        <p:spPr>
          <a:xfrm>
            <a:off x="658367" y="4443984"/>
            <a:ext cx="3442106" cy="155448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گروه ۳۳"/>
          <p:cNvSpPr/>
          <p:nvPr/>
        </p:nvSpPr>
        <p:spPr>
          <a:xfrm>
            <a:off x="4050182" y="4718304"/>
            <a:ext cx="50292" cy="1005840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گروه ۳۳"/>
          <p:cNvSpPr txBox="1"/>
          <p:nvPr/>
        </p:nvSpPr>
        <p:spPr>
          <a:xfrm>
            <a:off x="950975" y="4754880"/>
            <a:ext cx="280202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فرآوری زیاد</a:t>
            </a:r>
          </a:p>
        </p:txBody>
      </p:sp>
      <p:sp>
        <p:nvSpPr>
          <p:cNvPr id="52" name="گروه ۳۳"/>
          <p:cNvSpPr txBox="1"/>
          <p:nvPr/>
        </p:nvSpPr>
        <p:spPr>
          <a:xfrm>
            <a:off x="950975" y="5285232"/>
            <a:ext cx="2856890" cy="7498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نوشیدنی شیرین، اسنک و غذای آماده — مصرف محدود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8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39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8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56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95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34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73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312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351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39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429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468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507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546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585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624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663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702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741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819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858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897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936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975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1014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1053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1092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436815" y="3931920"/>
            <a:ext cx="6583680" cy="6583680"/>
          </a:xfrm>
          <a:prstGeom prst="ellipse">
            <a:avLst/>
          </a:prstGeom>
          <a:solidFill>
            <a:srgbClr val="9BE8C1">
              <a:alpha val="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011680" y="-2377440"/>
            <a:ext cx="5120640" cy="512064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۰۳ — صنعت و فناوری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بسته‌بندی هوشمند و فعال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14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صنعت و فناوری</a:t>
            </a:r>
          </a:p>
        </p:txBody>
      </p:sp>
      <p:sp>
        <p:nvSpPr>
          <p:cNvPr id="11" name="گروه ۳۵"/>
          <p:cNvSpPr/>
          <p:nvPr/>
        </p:nvSpPr>
        <p:spPr>
          <a:xfrm>
            <a:off x="8091220" y="1965960"/>
            <a:ext cx="3442106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گروه ۳۵"/>
          <p:cNvSpPr/>
          <p:nvPr/>
        </p:nvSpPr>
        <p:spPr>
          <a:xfrm>
            <a:off x="11483035" y="2240279"/>
            <a:ext cx="50292" cy="256032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۳۵"/>
          <p:cNvSpPr/>
          <p:nvPr/>
        </p:nvSpPr>
        <p:spPr>
          <a:xfrm>
            <a:off x="10746943" y="2240279"/>
            <a:ext cx="512064" cy="512064"/>
          </a:xfrm>
          <a:prstGeom prst="ellipse">
            <a:avLst/>
          </a:prstGeom>
          <a:solidFill>
            <a:srgbClr val="3FBF7F">
              <a:alpha val="18000"/>
            </a:srgbClr>
          </a:solidFill>
          <a:ln w="9525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۳۵"/>
          <p:cNvSpPr txBox="1"/>
          <p:nvPr/>
        </p:nvSpPr>
        <p:spPr>
          <a:xfrm>
            <a:off x="10746943" y="2306848"/>
            <a:ext cx="512064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A</a:t>
            </a:r>
          </a:p>
        </p:txBody>
      </p:sp>
      <p:sp>
        <p:nvSpPr>
          <p:cNvPr id="15" name="گروه ۳۵"/>
          <p:cNvSpPr txBox="1"/>
          <p:nvPr/>
        </p:nvSpPr>
        <p:spPr>
          <a:xfrm>
            <a:off x="8383828" y="2276856"/>
            <a:ext cx="202478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بسته‌بندی فعال</a:t>
            </a:r>
          </a:p>
        </p:txBody>
      </p:sp>
      <p:sp>
        <p:nvSpPr>
          <p:cNvPr id="16" name="گروه ۳۵"/>
          <p:cNvSpPr txBox="1"/>
          <p:nvPr/>
        </p:nvSpPr>
        <p:spPr>
          <a:xfrm>
            <a:off x="8383828" y="2807208"/>
            <a:ext cx="2856890" cy="23042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موادی که با غذا واکنش می‌دهند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جاذب اکسیژن و رطوبت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آزادکننده ترکیبات ضدمیکروبی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افزایش عمر ماندگاری</a:t>
            </a:r>
          </a:p>
        </p:txBody>
      </p:sp>
      <p:sp>
        <p:nvSpPr>
          <p:cNvPr id="17" name="گروه ۳۷"/>
          <p:cNvSpPr/>
          <p:nvPr/>
        </p:nvSpPr>
        <p:spPr>
          <a:xfrm>
            <a:off x="4374794" y="1965960"/>
            <a:ext cx="3442106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۳۷"/>
          <p:cNvSpPr/>
          <p:nvPr/>
        </p:nvSpPr>
        <p:spPr>
          <a:xfrm>
            <a:off x="7766608" y="2240279"/>
            <a:ext cx="50292" cy="2560320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۳۷"/>
          <p:cNvSpPr/>
          <p:nvPr/>
        </p:nvSpPr>
        <p:spPr>
          <a:xfrm>
            <a:off x="7030516" y="2240279"/>
            <a:ext cx="512064" cy="512064"/>
          </a:xfrm>
          <a:prstGeom prst="ellipse">
            <a:avLst/>
          </a:prstGeom>
          <a:solidFill>
            <a:srgbClr val="4A9FE0">
              <a:alpha val="18000"/>
            </a:srgbClr>
          </a:solidFill>
          <a:ln w="9525">
            <a:solidFill>
              <a:srgbClr val="4A9F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گروه ۳۷"/>
          <p:cNvSpPr txBox="1"/>
          <p:nvPr/>
        </p:nvSpPr>
        <p:spPr>
          <a:xfrm>
            <a:off x="7030516" y="2306848"/>
            <a:ext cx="512064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B</a:t>
            </a:r>
          </a:p>
        </p:txBody>
      </p:sp>
      <p:sp>
        <p:nvSpPr>
          <p:cNvPr id="21" name="گروه ۳۷"/>
          <p:cNvSpPr txBox="1"/>
          <p:nvPr/>
        </p:nvSpPr>
        <p:spPr>
          <a:xfrm>
            <a:off x="4667402" y="2276856"/>
            <a:ext cx="202478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بسته‌بندی هوشمند</a:t>
            </a:r>
          </a:p>
        </p:txBody>
      </p:sp>
      <p:sp>
        <p:nvSpPr>
          <p:cNvPr id="22" name="گروه ۳۷"/>
          <p:cNvSpPr txBox="1"/>
          <p:nvPr/>
        </p:nvSpPr>
        <p:spPr>
          <a:xfrm>
            <a:off x="4667402" y="2807208"/>
            <a:ext cx="2856890" cy="23042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پایش و اطلاع‌رسانی وضعیت غذا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برچسب تغییر رنگ با فساد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نشانگر دما و زمان در زنجیره سرد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شفافیت بیشتر برای مصرف‌کننده</a:t>
            </a:r>
          </a:p>
        </p:txBody>
      </p:sp>
      <p:sp>
        <p:nvSpPr>
          <p:cNvPr id="23" name="گروه ۳۹"/>
          <p:cNvSpPr/>
          <p:nvPr/>
        </p:nvSpPr>
        <p:spPr>
          <a:xfrm>
            <a:off x="658367" y="1965960"/>
            <a:ext cx="3442106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۳۹"/>
          <p:cNvSpPr/>
          <p:nvPr/>
        </p:nvSpPr>
        <p:spPr>
          <a:xfrm>
            <a:off x="4050182" y="2240279"/>
            <a:ext cx="50292" cy="256032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۳۹"/>
          <p:cNvSpPr/>
          <p:nvPr/>
        </p:nvSpPr>
        <p:spPr>
          <a:xfrm>
            <a:off x="3314090" y="2240279"/>
            <a:ext cx="512064" cy="512064"/>
          </a:xfrm>
          <a:prstGeom prst="ellipse">
            <a:avLst/>
          </a:prstGeom>
          <a:solidFill>
            <a:srgbClr val="D9B44A">
              <a:alpha val="18000"/>
            </a:srgbClr>
          </a:solidFill>
          <a:ln w="9525">
            <a:solidFill>
              <a:srgbClr val="D9B4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گروه ۳۹"/>
          <p:cNvSpPr txBox="1"/>
          <p:nvPr/>
        </p:nvSpPr>
        <p:spPr>
          <a:xfrm>
            <a:off x="3314090" y="2306848"/>
            <a:ext cx="512064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C</a:t>
            </a:r>
          </a:p>
        </p:txBody>
      </p:sp>
      <p:sp>
        <p:nvSpPr>
          <p:cNvPr id="27" name="گروه ۳۹"/>
          <p:cNvSpPr txBox="1"/>
          <p:nvPr/>
        </p:nvSpPr>
        <p:spPr>
          <a:xfrm>
            <a:off x="950975" y="2276856"/>
            <a:ext cx="202478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بسته‌بندی پایدار</a:t>
            </a:r>
          </a:p>
        </p:txBody>
      </p:sp>
      <p:sp>
        <p:nvSpPr>
          <p:cNvPr id="28" name="گروه ۳۹"/>
          <p:cNvSpPr txBox="1"/>
          <p:nvPr/>
        </p:nvSpPr>
        <p:spPr>
          <a:xfrm>
            <a:off x="950975" y="2807208"/>
            <a:ext cx="2856890" cy="23042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کاهش پلاستیک و بازیافت‌پذیری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مواد زیست‌پایه و قابل کمپوست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طراحی سبک‌تر و کم‌حجم‌تر</a:t>
            </a:r>
          </a:p>
          <a:p>
            <a:pPr algn="r" rtl="1">
              <a:lnSpc>
                <a:spcPct val="160000"/>
              </a:lnSpc>
              <a:spcBef>
                <a:spcPts val="0"/>
              </a:spcBef>
              <a:spcAft>
                <a:spcPts val="500"/>
              </a:spcAft>
            </a:pPr>
            <a:r>
              <a:rPr sz="12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کاهش ضایعات و ردپای کربن</a:t>
            </a:r>
          </a:p>
        </p:txBody>
      </p:sp>
      <p:sp>
        <p:nvSpPr>
          <p:cNvPr id="29" name="گروه ۴۰"/>
          <p:cNvSpPr/>
          <p:nvPr/>
        </p:nvSpPr>
        <p:spPr>
          <a:xfrm>
            <a:off x="658368" y="5349240"/>
            <a:ext cx="10874959" cy="603504"/>
          </a:xfrm>
          <a:prstGeom prst="roundRect">
            <a:avLst>
              <a:gd name="adj" fmla="val 34000"/>
            </a:avLst>
          </a:prstGeom>
          <a:solidFill>
            <a:srgbClr val="3FBF7F">
              <a:alpha val="9000"/>
            </a:srgbClr>
          </a:solidFill>
          <a:ln w="9525">
            <a:solidFill>
              <a:srgbClr val="2C5C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گروه ۴۰"/>
          <p:cNvSpPr txBox="1"/>
          <p:nvPr/>
        </p:nvSpPr>
        <p:spPr>
          <a:xfrm>
            <a:off x="932688" y="5349240"/>
            <a:ext cx="10326319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بسته‌بندی، نقش محافظ، فروشنده و امروز «خبرنگار» را هم‌زمان دارد.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00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985455" y="-2651760"/>
            <a:ext cx="6766560" cy="6766560"/>
          </a:xfrm>
          <a:prstGeom prst="ellipse">
            <a:avLst/>
          </a:prstGeom>
          <a:solidFill>
            <a:srgbClr val="3FBF7F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194560" y="3749039"/>
            <a:ext cx="5669280" cy="566928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۰۳ — صنعت و فناوری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فناوری‌های نوین در نگهداری و تولید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15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صنعت و فناوری</a:t>
            </a:r>
          </a:p>
        </p:txBody>
      </p:sp>
      <p:sp>
        <p:nvSpPr>
          <p:cNvPr id="11" name="گروه ۴۱"/>
          <p:cNvSpPr/>
          <p:nvPr/>
        </p:nvSpPr>
        <p:spPr>
          <a:xfrm>
            <a:off x="9006611" y="1965960"/>
            <a:ext cx="2526715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گروه ۴۱"/>
          <p:cNvSpPr/>
          <p:nvPr/>
        </p:nvSpPr>
        <p:spPr>
          <a:xfrm>
            <a:off x="11483035" y="2240279"/>
            <a:ext cx="50292" cy="2560320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۴۱"/>
          <p:cNvSpPr txBox="1"/>
          <p:nvPr/>
        </p:nvSpPr>
        <p:spPr>
          <a:xfrm>
            <a:off x="9299219" y="2276856"/>
            <a:ext cx="18866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فشار بالا</a:t>
            </a:r>
          </a:p>
        </p:txBody>
      </p:sp>
      <p:sp>
        <p:nvSpPr>
          <p:cNvPr id="14" name="گروه ۴۱"/>
          <p:cNvSpPr txBox="1"/>
          <p:nvPr/>
        </p:nvSpPr>
        <p:spPr>
          <a:xfrm>
            <a:off x="9299219" y="2807208"/>
            <a:ext cx="1941499" cy="2304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روش غیرحرارتی؛ طعم و ویتامین حفظ می‌شود</a:t>
            </a:r>
          </a:p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مورد استفاده در آب‌میوه و سس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344607" y="4407408"/>
            <a:ext cx="914400" cy="347472"/>
          </a:xfrm>
          <a:prstGeom prst="roundRect">
            <a:avLst>
              <a:gd name="adj" fmla="val 35000"/>
            </a:avLst>
          </a:prstGeom>
          <a:solidFill>
            <a:srgbClr val="4A9FE0">
              <a:alpha val="14000"/>
            </a:srgbClr>
          </a:solidFill>
          <a:ln w="7620">
            <a:solidFill>
              <a:srgbClr val="4A9F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44607" y="447141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4A9FE0"/>
                </a:solidFill>
                <a:latin typeface="Segoe UI"/>
                <a:ea typeface="Segoe UI"/>
                <a:cs typeface="Segoe UI"/>
              </a:rPr>
              <a:t>HPP</a:t>
            </a:r>
          </a:p>
        </p:txBody>
      </p:sp>
      <p:sp>
        <p:nvSpPr>
          <p:cNvPr id="17" name="گروه ۴۲"/>
          <p:cNvSpPr/>
          <p:nvPr/>
        </p:nvSpPr>
        <p:spPr>
          <a:xfrm>
            <a:off x="6223863" y="1965960"/>
            <a:ext cx="2526715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۴۲"/>
          <p:cNvSpPr/>
          <p:nvPr/>
        </p:nvSpPr>
        <p:spPr>
          <a:xfrm>
            <a:off x="8700287" y="2240279"/>
            <a:ext cx="50292" cy="256032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۴۲"/>
          <p:cNvSpPr txBox="1"/>
          <p:nvPr/>
        </p:nvSpPr>
        <p:spPr>
          <a:xfrm>
            <a:off x="6516471" y="2276856"/>
            <a:ext cx="18866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پرتودهی</a:t>
            </a:r>
          </a:p>
        </p:txBody>
      </p:sp>
      <p:sp>
        <p:nvSpPr>
          <p:cNvPr id="20" name="گروه ۴۲"/>
          <p:cNvSpPr txBox="1"/>
          <p:nvPr/>
        </p:nvSpPr>
        <p:spPr>
          <a:xfrm>
            <a:off x="6516471" y="2807208"/>
            <a:ext cx="1941499" cy="2304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تأیید‌شده توسط WHO و FAO برای ایمنی</a:t>
            </a:r>
          </a:p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کاهش بار میکروبی و آفات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61859" y="4407408"/>
            <a:ext cx="914400" cy="347472"/>
          </a:xfrm>
          <a:prstGeom prst="roundRect">
            <a:avLst>
              <a:gd name="adj" fmla="val 35000"/>
            </a:avLst>
          </a:prstGeom>
          <a:solidFill>
            <a:srgbClr val="D9B44A">
              <a:alpha val="14000"/>
            </a:srgbClr>
          </a:solidFill>
          <a:ln w="7620">
            <a:solidFill>
              <a:srgbClr val="D9B4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61859" y="447141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D9B44A"/>
                </a:solidFill>
                <a:latin typeface="Segoe UI"/>
                <a:ea typeface="Segoe UI"/>
                <a:cs typeface="Segoe UI"/>
              </a:rPr>
              <a:t>IRR</a:t>
            </a:r>
          </a:p>
        </p:txBody>
      </p:sp>
      <p:sp>
        <p:nvSpPr>
          <p:cNvPr id="23" name="گروه ۴۳"/>
          <p:cNvSpPr/>
          <p:nvPr/>
        </p:nvSpPr>
        <p:spPr>
          <a:xfrm>
            <a:off x="3441115" y="1965960"/>
            <a:ext cx="2526715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۴۳"/>
          <p:cNvSpPr/>
          <p:nvPr/>
        </p:nvSpPr>
        <p:spPr>
          <a:xfrm>
            <a:off x="5917539" y="2240279"/>
            <a:ext cx="50292" cy="256032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۴۳"/>
          <p:cNvSpPr txBox="1"/>
          <p:nvPr/>
        </p:nvSpPr>
        <p:spPr>
          <a:xfrm>
            <a:off x="3733723" y="2276856"/>
            <a:ext cx="18866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تخمیر کنترل‌شده</a:t>
            </a:r>
          </a:p>
        </p:txBody>
      </p:sp>
      <p:sp>
        <p:nvSpPr>
          <p:cNvPr id="26" name="گروه ۴۳"/>
          <p:cNvSpPr txBox="1"/>
          <p:nvPr/>
        </p:nvSpPr>
        <p:spPr>
          <a:xfrm>
            <a:off x="3733723" y="2807208"/>
            <a:ext cx="1941499" cy="2304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ماست، کفیر، کیمچی و ترشی‌ها</a:t>
            </a:r>
          </a:p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پروبیوتیک و بهبود گوارش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779111" y="4407408"/>
            <a:ext cx="914400" cy="347472"/>
          </a:xfrm>
          <a:prstGeom prst="roundRect">
            <a:avLst>
              <a:gd name="adj" fmla="val 35000"/>
            </a:avLst>
          </a:prstGeom>
          <a:solidFill>
            <a:srgbClr val="3FBF7F">
              <a:alpha val="14000"/>
            </a:srgbClr>
          </a:solidFill>
          <a:ln w="7620">
            <a:solidFill>
              <a:srgbClr val="3FBF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79111" y="447141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3FBF7F"/>
                </a:solidFill>
                <a:latin typeface="Segoe UI"/>
                <a:ea typeface="Segoe UI"/>
                <a:cs typeface="Segoe UI"/>
              </a:rPr>
              <a:t>FER</a:t>
            </a:r>
          </a:p>
        </p:txBody>
      </p:sp>
      <p:sp>
        <p:nvSpPr>
          <p:cNvPr id="29" name="گروه ۴۴"/>
          <p:cNvSpPr/>
          <p:nvPr/>
        </p:nvSpPr>
        <p:spPr>
          <a:xfrm>
            <a:off x="658367" y="1965960"/>
            <a:ext cx="2526715" cy="31089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گروه ۴۴"/>
          <p:cNvSpPr/>
          <p:nvPr/>
        </p:nvSpPr>
        <p:spPr>
          <a:xfrm>
            <a:off x="3134791" y="2240279"/>
            <a:ext cx="50292" cy="2560320"/>
          </a:xfrm>
          <a:prstGeom prst="rect">
            <a:avLst/>
          </a:prstGeom>
          <a:solidFill>
            <a:srgbClr val="B07C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گروه ۴۴"/>
          <p:cNvSpPr txBox="1"/>
          <p:nvPr/>
        </p:nvSpPr>
        <p:spPr>
          <a:xfrm>
            <a:off x="950975" y="2276856"/>
            <a:ext cx="18866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پروتئین جایگزین</a:t>
            </a:r>
          </a:p>
        </p:txBody>
      </p:sp>
      <p:sp>
        <p:nvSpPr>
          <p:cNvPr id="32" name="گروه ۴۴"/>
          <p:cNvSpPr txBox="1"/>
          <p:nvPr/>
        </p:nvSpPr>
        <p:spPr>
          <a:xfrm>
            <a:off x="950975" y="2807208"/>
            <a:ext cx="1941499" cy="2304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پروتئین گیاهی و قارچی</a:t>
            </a:r>
          </a:p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گوشت کشت‌سلولی در حال رشد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996363" y="4407408"/>
            <a:ext cx="914400" cy="347472"/>
          </a:xfrm>
          <a:prstGeom prst="roundRect">
            <a:avLst>
              <a:gd name="adj" fmla="val 35000"/>
            </a:avLst>
          </a:prstGeom>
          <a:solidFill>
            <a:srgbClr val="B07CE8">
              <a:alpha val="14000"/>
            </a:srgbClr>
          </a:solidFill>
          <a:ln w="7620">
            <a:solidFill>
              <a:srgbClr val="B07C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996363" y="447141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B07CE8"/>
                </a:solidFill>
                <a:latin typeface="Segoe UI"/>
                <a:ea typeface="Segoe UI"/>
                <a:cs typeface="Segoe UI"/>
              </a:rPr>
              <a:t>ALT</a:t>
            </a:r>
          </a:p>
        </p:txBody>
      </p:sp>
      <p:sp>
        <p:nvSpPr>
          <p:cNvPr id="35" name="گروه ۴۵"/>
          <p:cNvSpPr/>
          <p:nvPr/>
        </p:nvSpPr>
        <p:spPr>
          <a:xfrm>
            <a:off x="658368" y="5349240"/>
            <a:ext cx="10874959" cy="603504"/>
          </a:xfrm>
          <a:prstGeom prst="roundRect">
            <a:avLst>
              <a:gd name="adj" fmla="val 34000"/>
            </a:avLst>
          </a:prstGeom>
          <a:solidFill>
            <a:srgbClr val="3FBF7F">
              <a:alpha val="9000"/>
            </a:srgbClr>
          </a:solidFill>
          <a:ln w="9525">
            <a:solidFill>
              <a:srgbClr val="2C5C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گروه ۴۵"/>
          <p:cNvSpPr txBox="1"/>
          <p:nvPr/>
        </p:nvSpPr>
        <p:spPr>
          <a:xfrm>
            <a:off x="932688" y="5349240"/>
            <a:ext cx="10326319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هدف مشترک همه این فناوری‌ها: ماندگاری و ایمنی بیشتر، با کمترین آسیب به کیفیت تغذیه‌ای.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26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A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-2834640" y="-2834640"/>
            <a:ext cx="6400800" cy="640080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9082735" y="4114800"/>
            <a:ext cx="6035040" cy="6035040"/>
          </a:xfrm>
          <a:prstGeom prst="ellipse">
            <a:avLst/>
          </a:prstGeom>
          <a:solidFill>
            <a:srgbClr val="3FBF7F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تزئین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1371600"/>
            <a:ext cx="2743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9600" b="1" i="0">
                <a:solidFill>
                  <a:srgbClr val="D9B44A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7" name="سرتیتر"/>
          <p:cNvSpPr/>
          <p:nvPr/>
        </p:nvSpPr>
        <p:spPr>
          <a:xfrm>
            <a:off x="713232" y="3310128"/>
            <a:ext cx="1828800" cy="4572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سرتیتر"/>
          <p:cNvSpPr txBox="1"/>
          <p:nvPr/>
        </p:nvSpPr>
        <p:spPr>
          <a:xfrm>
            <a:off x="4206240" y="1874519"/>
            <a:ext cx="7327087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غذا و فرهنگ</a:t>
            </a:r>
          </a:p>
        </p:txBody>
      </p:sp>
      <p:sp>
        <p:nvSpPr>
          <p:cNvPr id="9" name="آیتم ۱"/>
          <p:cNvSpPr/>
          <p:nvPr/>
        </p:nvSpPr>
        <p:spPr>
          <a:xfrm>
            <a:off x="7509967" y="3392424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آیتم ۱"/>
          <p:cNvSpPr txBox="1"/>
          <p:nvPr/>
        </p:nvSpPr>
        <p:spPr>
          <a:xfrm>
            <a:off x="6412687" y="3493008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غذا به‌عنوان هویت و حافظه جمعی</a:t>
            </a:r>
          </a:p>
        </p:txBody>
      </p:sp>
      <p:sp>
        <p:nvSpPr>
          <p:cNvPr id="11" name="آیتم ۲"/>
          <p:cNvSpPr/>
          <p:nvPr/>
        </p:nvSpPr>
        <p:spPr>
          <a:xfrm>
            <a:off x="7509967" y="3959352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آیتم ۲"/>
          <p:cNvSpPr txBox="1"/>
          <p:nvPr/>
        </p:nvSpPr>
        <p:spPr>
          <a:xfrm>
            <a:off x="6412687" y="4059936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سفره ایرانی و مناسبت‌ها</a:t>
            </a:r>
          </a:p>
        </p:txBody>
      </p:sp>
      <p:sp>
        <p:nvSpPr>
          <p:cNvPr id="13" name="آیتم ۳"/>
          <p:cNvSpPr/>
          <p:nvPr/>
        </p:nvSpPr>
        <p:spPr>
          <a:xfrm>
            <a:off x="7509967" y="4526280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آیتم ۳"/>
          <p:cNvSpPr txBox="1"/>
          <p:nvPr/>
        </p:nvSpPr>
        <p:spPr>
          <a:xfrm>
            <a:off x="6412687" y="4626864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آمار و چالش‌های جهانی غذا</a:t>
            </a:r>
          </a:p>
        </p:txBody>
      </p:sp>
      <p:sp>
        <p:nvSpPr>
          <p:cNvPr id="15" name="آیتم ۴"/>
          <p:cNvSpPr/>
          <p:nvPr/>
        </p:nvSpPr>
        <p:spPr>
          <a:xfrm>
            <a:off x="7509967" y="5093208"/>
            <a:ext cx="4023360" cy="18288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آیتم ۴"/>
          <p:cNvSpPr txBox="1"/>
          <p:nvPr/>
        </p:nvSpPr>
        <p:spPr>
          <a:xfrm>
            <a:off x="6412687" y="5193792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آینده‌ای پایدارتر بر سر سفره</a:t>
            </a:r>
          </a:p>
        </p:txBody>
      </p:sp>
      <p:sp>
        <p:nvSpPr>
          <p:cNvPr id="17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16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56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436815" y="3931920"/>
            <a:ext cx="6583680" cy="6583680"/>
          </a:xfrm>
          <a:prstGeom prst="ellipse">
            <a:avLst/>
          </a:prstGeom>
          <a:solidFill>
            <a:srgbClr val="9BE8C1">
              <a:alpha val="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011680" y="-2377440"/>
            <a:ext cx="5120640" cy="512064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۰۴ — غذا و فرهنگ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غذا پیش از آنکه تغذیه باشد، فرهنگ است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17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غذا و فرهنگ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20240"/>
            <a:ext cx="1087495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هر غذا فقط مجموعه‌ای از مواد مغذی نیست؛ یک روایت است. دستور پخت، سخاوت سفره و آیین‌های دور غذا، هویت ما را می‌سازند.</a:t>
            </a:r>
          </a:p>
        </p:txBody>
      </p:sp>
      <p:sp>
        <p:nvSpPr>
          <p:cNvPr id="12" name="گروه ۴۶"/>
          <p:cNvSpPr/>
          <p:nvPr/>
        </p:nvSpPr>
        <p:spPr>
          <a:xfrm>
            <a:off x="9006611" y="3108960"/>
            <a:ext cx="2526715" cy="17373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۴۶"/>
          <p:cNvSpPr/>
          <p:nvPr/>
        </p:nvSpPr>
        <p:spPr>
          <a:xfrm>
            <a:off x="11483035" y="3383279"/>
            <a:ext cx="50292" cy="1188719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۴۶"/>
          <p:cNvSpPr txBox="1"/>
          <p:nvPr/>
        </p:nvSpPr>
        <p:spPr>
          <a:xfrm>
            <a:off x="9299219" y="3419856"/>
            <a:ext cx="18866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سفره ایرانی</a:t>
            </a:r>
          </a:p>
        </p:txBody>
      </p:sp>
      <p:sp>
        <p:nvSpPr>
          <p:cNvPr id="15" name="گروه ۴۶"/>
          <p:cNvSpPr txBox="1"/>
          <p:nvPr/>
        </p:nvSpPr>
        <p:spPr>
          <a:xfrm>
            <a:off x="9299219" y="3950207"/>
            <a:ext cx="1941499" cy="932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تنوع، رنگ و میزبانی</a:t>
            </a:r>
          </a:p>
        </p:txBody>
      </p:sp>
      <p:sp>
        <p:nvSpPr>
          <p:cNvPr id="16" name="گروه ۴۷"/>
          <p:cNvSpPr/>
          <p:nvPr/>
        </p:nvSpPr>
        <p:spPr>
          <a:xfrm>
            <a:off x="6223863" y="3108960"/>
            <a:ext cx="2526715" cy="17373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گروه ۴۷"/>
          <p:cNvSpPr/>
          <p:nvPr/>
        </p:nvSpPr>
        <p:spPr>
          <a:xfrm>
            <a:off x="8700287" y="3383279"/>
            <a:ext cx="50292" cy="1188719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۴۷"/>
          <p:cNvSpPr txBox="1"/>
          <p:nvPr/>
        </p:nvSpPr>
        <p:spPr>
          <a:xfrm>
            <a:off x="6516471" y="3419856"/>
            <a:ext cx="18866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نوروز و رمضان</a:t>
            </a:r>
          </a:p>
        </p:txBody>
      </p:sp>
      <p:sp>
        <p:nvSpPr>
          <p:cNvPr id="19" name="گروه ۴۷"/>
          <p:cNvSpPr txBox="1"/>
          <p:nvPr/>
        </p:nvSpPr>
        <p:spPr>
          <a:xfrm>
            <a:off x="6516471" y="3950207"/>
            <a:ext cx="1941499" cy="932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غذا در مرکز آیین‌های جمعی</a:t>
            </a:r>
          </a:p>
        </p:txBody>
      </p:sp>
      <p:sp>
        <p:nvSpPr>
          <p:cNvPr id="20" name="گروه ۴۸"/>
          <p:cNvSpPr/>
          <p:nvPr/>
        </p:nvSpPr>
        <p:spPr>
          <a:xfrm>
            <a:off x="3441115" y="3108960"/>
            <a:ext cx="2526715" cy="17373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گروه ۴۸"/>
          <p:cNvSpPr/>
          <p:nvPr/>
        </p:nvSpPr>
        <p:spPr>
          <a:xfrm>
            <a:off x="5917539" y="3383279"/>
            <a:ext cx="50292" cy="1188719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گروه ۴۸"/>
          <p:cNvSpPr txBox="1"/>
          <p:nvPr/>
        </p:nvSpPr>
        <p:spPr>
          <a:xfrm>
            <a:off x="3733723" y="3419856"/>
            <a:ext cx="18866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غذاهای محلی</a:t>
            </a:r>
          </a:p>
        </p:txBody>
      </p:sp>
      <p:sp>
        <p:nvSpPr>
          <p:cNvPr id="23" name="گروه ۴۸"/>
          <p:cNvSpPr txBox="1"/>
          <p:nvPr/>
        </p:nvSpPr>
        <p:spPr>
          <a:xfrm>
            <a:off x="3733723" y="3950207"/>
            <a:ext cx="1941499" cy="932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شناسنامه مناطق و اقلیم‌ها</a:t>
            </a:r>
          </a:p>
        </p:txBody>
      </p:sp>
      <p:sp>
        <p:nvSpPr>
          <p:cNvPr id="24" name="گروه ۴۹"/>
          <p:cNvSpPr/>
          <p:nvPr/>
        </p:nvSpPr>
        <p:spPr>
          <a:xfrm>
            <a:off x="658367" y="3108960"/>
            <a:ext cx="2526715" cy="173736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۴۹"/>
          <p:cNvSpPr/>
          <p:nvPr/>
        </p:nvSpPr>
        <p:spPr>
          <a:xfrm>
            <a:off x="3134791" y="3383279"/>
            <a:ext cx="50292" cy="1188719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گروه ۴۹"/>
          <p:cNvSpPr txBox="1"/>
          <p:nvPr/>
        </p:nvSpPr>
        <p:spPr>
          <a:xfrm>
            <a:off x="950975" y="3419856"/>
            <a:ext cx="188663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هم‌سفره شدن</a:t>
            </a:r>
          </a:p>
        </p:txBody>
      </p:sp>
      <p:sp>
        <p:nvSpPr>
          <p:cNvPr id="27" name="گروه ۴۹"/>
          <p:cNvSpPr txBox="1"/>
          <p:nvPr/>
        </p:nvSpPr>
        <p:spPr>
          <a:xfrm>
            <a:off x="950975" y="3950207"/>
            <a:ext cx="1941499" cy="932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قوی‌ترین ابزار پیوند اجتماعی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5120640"/>
            <a:ext cx="10874959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نکته: </a:t>
            </a: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غذاهایی که در خانواده و فرهنگ توصیه می‌شوند، دوام بیشتری از توصیه‌های تغذیه‌ای خشک دارند.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94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985455" y="-2651760"/>
            <a:ext cx="6766560" cy="6766560"/>
          </a:xfrm>
          <a:prstGeom prst="ellipse">
            <a:avLst/>
          </a:prstGeom>
          <a:solidFill>
            <a:srgbClr val="3FBF7F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194560" y="3749039"/>
            <a:ext cx="5669280" cy="566928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۰۴ — غذا و فرهنگ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غذا در اعداد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تصویری از وضعیت غذا در جهان (داده‌های سازمان‌های بین‌المللی)</a:t>
            </a:r>
          </a:p>
        </p:txBody>
      </p:sp>
      <p:sp>
        <p:nvSpPr>
          <p:cNvPr id="9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18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1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غذا و فرهنگ</a:t>
            </a:r>
          </a:p>
        </p:txBody>
      </p:sp>
      <p:sp>
        <p:nvSpPr>
          <p:cNvPr id="12" name="گروه ۵۰"/>
          <p:cNvSpPr/>
          <p:nvPr/>
        </p:nvSpPr>
        <p:spPr>
          <a:xfrm>
            <a:off x="9006611" y="2103120"/>
            <a:ext cx="2526715" cy="1737360"/>
          </a:xfrm>
          <a:prstGeom prst="roundRect">
            <a:avLst>
              <a:gd name="adj" fmla="val 7000"/>
            </a:avLst>
          </a:prstGeom>
          <a:solidFill>
            <a:srgbClr val="0E1D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۵۰"/>
          <p:cNvSpPr/>
          <p:nvPr/>
        </p:nvSpPr>
        <p:spPr>
          <a:xfrm>
            <a:off x="9280931" y="2359152"/>
            <a:ext cx="1978075" cy="32004"/>
          </a:xfrm>
          <a:prstGeom prst="rect">
            <a:avLst/>
          </a:prstGeom>
          <a:solidFill>
            <a:srgbClr val="E8563F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۵۰"/>
          <p:cNvSpPr txBox="1"/>
          <p:nvPr/>
        </p:nvSpPr>
        <p:spPr>
          <a:xfrm>
            <a:off x="9006611" y="2432303"/>
            <a:ext cx="2526715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E8563F"/>
                </a:solidFill>
                <a:latin typeface="Segoe UI"/>
                <a:ea typeface="Segoe UI"/>
                <a:cs typeface="Segoe UI"/>
              </a:rPr>
              <a:t>۸۲۰</a:t>
            </a:r>
          </a:p>
        </p:txBody>
      </p:sp>
      <p:sp>
        <p:nvSpPr>
          <p:cNvPr id="15" name="گروه ۵۰"/>
          <p:cNvSpPr txBox="1"/>
          <p:nvPr/>
        </p:nvSpPr>
        <p:spPr>
          <a:xfrm>
            <a:off x="9171203" y="3072384"/>
            <a:ext cx="21975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میلیون نفر گرسنه</a:t>
            </a:r>
          </a:p>
        </p:txBody>
      </p:sp>
      <p:sp>
        <p:nvSpPr>
          <p:cNvPr id="16" name="گروه ۵۰"/>
          <p:cNvSpPr txBox="1"/>
          <p:nvPr/>
        </p:nvSpPr>
        <p:spPr>
          <a:xfrm>
            <a:off x="9171203" y="3419856"/>
            <a:ext cx="2197531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E8577"/>
                </a:solidFill>
                <a:latin typeface="Tahoma"/>
                <a:ea typeface="Tahoma"/>
                <a:cs typeface="Tahoma"/>
              </a:rPr>
              <a:t>در سراسر جهان</a:t>
            </a:r>
          </a:p>
        </p:txBody>
      </p:sp>
      <p:sp>
        <p:nvSpPr>
          <p:cNvPr id="17" name="گروه ۵۱"/>
          <p:cNvSpPr/>
          <p:nvPr/>
        </p:nvSpPr>
        <p:spPr>
          <a:xfrm>
            <a:off x="6223863" y="2103120"/>
            <a:ext cx="2526715" cy="1737360"/>
          </a:xfrm>
          <a:prstGeom prst="roundRect">
            <a:avLst>
              <a:gd name="adj" fmla="val 7000"/>
            </a:avLst>
          </a:prstGeom>
          <a:solidFill>
            <a:srgbClr val="0E1D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۵۱"/>
          <p:cNvSpPr/>
          <p:nvPr/>
        </p:nvSpPr>
        <p:spPr>
          <a:xfrm>
            <a:off x="6498183" y="2359152"/>
            <a:ext cx="1978075" cy="32004"/>
          </a:xfrm>
          <a:prstGeom prst="rect">
            <a:avLst/>
          </a:prstGeom>
          <a:solidFill>
            <a:srgbClr val="D9B44A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۵۱"/>
          <p:cNvSpPr txBox="1"/>
          <p:nvPr/>
        </p:nvSpPr>
        <p:spPr>
          <a:xfrm>
            <a:off x="6223863" y="2432303"/>
            <a:ext cx="2526715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D9B44A"/>
                </a:solidFill>
                <a:latin typeface="Segoe UI"/>
                <a:ea typeface="Segoe UI"/>
                <a:cs typeface="Segoe UI"/>
              </a:rPr>
              <a:t>۶۰۰</a:t>
            </a:r>
          </a:p>
        </p:txBody>
      </p:sp>
      <p:sp>
        <p:nvSpPr>
          <p:cNvPr id="20" name="گروه ۵۱"/>
          <p:cNvSpPr txBox="1"/>
          <p:nvPr/>
        </p:nvSpPr>
        <p:spPr>
          <a:xfrm>
            <a:off x="6388455" y="3072384"/>
            <a:ext cx="21975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میلیون مورد بیماری</a:t>
            </a:r>
          </a:p>
        </p:txBody>
      </p:sp>
      <p:sp>
        <p:nvSpPr>
          <p:cNvPr id="21" name="گروه ۵۱"/>
          <p:cNvSpPr txBox="1"/>
          <p:nvPr/>
        </p:nvSpPr>
        <p:spPr>
          <a:xfrm>
            <a:off x="6388455" y="3419856"/>
            <a:ext cx="2197531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E8577"/>
                </a:solidFill>
                <a:latin typeface="Tahoma"/>
                <a:ea typeface="Tahoma"/>
                <a:cs typeface="Tahoma"/>
              </a:rPr>
              <a:t>ناشی از غذا، سالانه</a:t>
            </a:r>
          </a:p>
        </p:txBody>
      </p:sp>
      <p:sp>
        <p:nvSpPr>
          <p:cNvPr id="22" name="گروه ۵۲"/>
          <p:cNvSpPr/>
          <p:nvPr/>
        </p:nvSpPr>
        <p:spPr>
          <a:xfrm>
            <a:off x="3441115" y="2103120"/>
            <a:ext cx="2526715" cy="1737360"/>
          </a:xfrm>
          <a:prstGeom prst="roundRect">
            <a:avLst>
              <a:gd name="adj" fmla="val 7000"/>
            </a:avLst>
          </a:prstGeom>
          <a:solidFill>
            <a:srgbClr val="0E1D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گروه ۵۲"/>
          <p:cNvSpPr/>
          <p:nvPr/>
        </p:nvSpPr>
        <p:spPr>
          <a:xfrm>
            <a:off x="3715435" y="2359152"/>
            <a:ext cx="1978075" cy="32004"/>
          </a:xfrm>
          <a:prstGeom prst="rect">
            <a:avLst/>
          </a:prstGeom>
          <a:solidFill>
            <a:srgbClr val="B07CE8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۵۲"/>
          <p:cNvSpPr txBox="1"/>
          <p:nvPr/>
        </p:nvSpPr>
        <p:spPr>
          <a:xfrm>
            <a:off x="3441115" y="2432303"/>
            <a:ext cx="2526715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B07CE8"/>
                </a:solidFill>
                <a:latin typeface="Segoe UI"/>
                <a:ea typeface="Segoe UI"/>
                <a:cs typeface="Segoe UI"/>
              </a:rPr>
              <a:t>۴۲۰</a:t>
            </a:r>
          </a:p>
        </p:txBody>
      </p:sp>
      <p:sp>
        <p:nvSpPr>
          <p:cNvPr id="25" name="گروه ۵۲"/>
          <p:cNvSpPr txBox="1"/>
          <p:nvPr/>
        </p:nvSpPr>
        <p:spPr>
          <a:xfrm>
            <a:off x="3605707" y="3072384"/>
            <a:ext cx="21975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هزار مرگ سالانه</a:t>
            </a:r>
          </a:p>
        </p:txBody>
      </p:sp>
      <p:sp>
        <p:nvSpPr>
          <p:cNvPr id="26" name="گروه ۵۲"/>
          <p:cNvSpPr txBox="1"/>
          <p:nvPr/>
        </p:nvSpPr>
        <p:spPr>
          <a:xfrm>
            <a:off x="3605707" y="3419856"/>
            <a:ext cx="2197531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E8577"/>
                </a:solidFill>
                <a:latin typeface="Tahoma"/>
                <a:ea typeface="Tahoma"/>
                <a:cs typeface="Tahoma"/>
              </a:rPr>
              <a:t>مرتبط با غذای ناسالم</a:t>
            </a:r>
          </a:p>
        </p:txBody>
      </p:sp>
      <p:sp>
        <p:nvSpPr>
          <p:cNvPr id="27" name="گروه ۵۳"/>
          <p:cNvSpPr/>
          <p:nvPr/>
        </p:nvSpPr>
        <p:spPr>
          <a:xfrm>
            <a:off x="658367" y="2103120"/>
            <a:ext cx="2526715" cy="1737360"/>
          </a:xfrm>
          <a:prstGeom prst="roundRect">
            <a:avLst>
              <a:gd name="adj" fmla="val 7000"/>
            </a:avLst>
          </a:prstGeom>
          <a:solidFill>
            <a:srgbClr val="0E1D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گروه ۵۳"/>
          <p:cNvSpPr/>
          <p:nvPr/>
        </p:nvSpPr>
        <p:spPr>
          <a:xfrm>
            <a:off x="932687" y="2359152"/>
            <a:ext cx="1978075" cy="32004"/>
          </a:xfrm>
          <a:prstGeom prst="rect">
            <a:avLst/>
          </a:prstGeom>
          <a:solidFill>
            <a:srgbClr val="4A9FE0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گروه ۵۳"/>
          <p:cNvSpPr txBox="1"/>
          <p:nvPr/>
        </p:nvSpPr>
        <p:spPr>
          <a:xfrm>
            <a:off x="658367" y="2432303"/>
            <a:ext cx="2526715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4A9FE0"/>
                </a:solidFill>
                <a:latin typeface="Segoe UI"/>
                <a:ea typeface="Segoe UI"/>
                <a:cs typeface="Segoe UI"/>
              </a:rPr>
              <a:t>۱.۰۵</a:t>
            </a:r>
          </a:p>
        </p:txBody>
      </p:sp>
      <p:sp>
        <p:nvSpPr>
          <p:cNvPr id="30" name="گروه ۵۳"/>
          <p:cNvSpPr txBox="1"/>
          <p:nvPr/>
        </p:nvSpPr>
        <p:spPr>
          <a:xfrm>
            <a:off x="822959" y="3072384"/>
            <a:ext cx="21975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میلیارد تن غذا</a:t>
            </a:r>
          </a:p>
        </p:txBody>
      </p:sp>
      <p:sp>
        <p:nvSpPr>
          <p:cNvPr id="31" name="گروه ۵۳"/>
          <p:cNvSpPr txBox="1"/>
          <p:nvPr/>
        </p:nvSpPr>
        <p:spPr>
          <a:xfrm>
            <a:off x="822959" y="3419856"/>
            <a:ext cx="2197531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E8577"/>
                </a:solidFill>
                <a:latin typeface="Tahoma"/>
                <a:ea typeface="Tahoma"/>
                <a:cs typeface="Tahoma"/>
              </a:rPr>
              <a:t>هدررفته در هر سال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" y="4206240"/>
            <a:ext cx="10874959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یک‌سوم </a:t>
            </a:r>
            <a:r>
              <a:rPr sz="15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کل غذای تولیدشده در جهان هرگز خورده نمی‌شود؛ در حالی که </a:t>
            </a:r>
            <a:r>
              <a:rPr sz="150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یک‌نهم </a:t>
            </a:r>
            <a:r>
              <a:rPr sz="15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مردم جهان گرسنه می‌خوابند.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767328" y="4956048"/>
            <a:ext cx="4657039" cy="36576"/>
          </a:xfrm>
          <a:prstGeom prst="rect">
            <a:avLst/>
          </a:prstGeom>
          <a:solidFill>
            <a:srgbClr val="D9B44A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8368" y="5138928"/>
            <a:ext cx="10874959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کاهش ضایعات غذایی، مؤثرترین راه‌حل کوتاه‌مدت برای افزایش دسترسی به غذا است.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1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-2834640" y="-2834640"/>
            <a:ext cx="6400800" cy="640080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9082735" y="4114800"/>
            <a:ext cx="6035040" cy="6035040"/>
          </a:xfrm>
          <a:prstGeom prst="ellipse">
            <a:avLst/>
          </a:prstGeom>
          <a:solidFill>
            <a:srgbClr val="3FBF7F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بخش ۰۴ — غذا و فرهنگ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چالش‌ها و آینده سفره ما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19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غذا و فرهنگ</a:t>
            </a:r>
          </a:p>
        </p:txBody>
      </p:sp>
      <p:sp>
        <p:nvSpPr>
          <p:cNvPr id="11" name="گروه ۵۴"/>
          <p:cNvSpPr/>
          <p:nvPr/>
        </p:nvSpPr>
        <p:spPr>
          <a:xfrm>
            <a:off x="9020327" y="2011680"/>
            <a:ext cx="2512999" cy="306324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گروه ۵۴"/>
          <p:cNvSpPr/>
          <p:nvPr/>
        </p:nvSpPr>
        <p:spPr>
          <a:xfrm>
            <a:off x="11483035" y="2286000"/>
            <a:ext cx="50292" cy="2514600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۵۴"/>
          <p:cNvSpPr txBox="1"/>
          <p:nvPr/>
        </p:nvSpPr>
        <p:spPr>
          <a:xfrm>
            <a:off x="9312935" y="2322576"/>
            <a:ext cx="187291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امنیت غذایی</a:t>
            </a:r>
          </a:p>
        </p:txBody>
      </p:sp>
      <p:sp>
        <p:nvSpPr>
          <p:cNvPr id="14" name="گروه ۵۴"/>
          <p:cNvSpPr txBox="1"/>
          <p:nvPr/>
        </p:nvSpPr>
        <p:spPr>
          <a:xfrm>
            <a:off x="9312935" y="2852928"/>
            <a:ext cx="1927783" cy="22585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دسترسی پایدار همه به غذای کافی</a:t>
            </a:r>
          </a:p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اثر تغییرات اقلیمی و کم‌آبی</a:t>
            </a:r>
          </a:p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افزایش قیمت و نابرابری</a:t>
            </a:r>
          </a:p>
        </p:txBody>
      </p:sp>
      <p:sp>
        <p:nvSpPr>
          <p:cNvPr id="15" name="گروه ۵۵"/>
          <p:cNvSpPr/>
          <p:nvPr/>
        </p:nvSpPr>
        <p:spPr>
          <a:xfrm>
            <a:off x="6233007" y="2011680"/>
            <a:ext cx="2512999" cy="306324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گروه ۵۵"/>
          <p:cNvSpPr/>
          <p:nvPr/>
        </p:nvSpPr>
        <p:spPr>
          <a:xfrm>
            <a:off x="8695715" y="2286000"/>
            <a:ext cx="50292" cy="2514600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گروه ۵۵"/>
          <p:cNvSpPr txBox="1"/>
          <p:nvPr/>
        </p:nvSpPr>
        <p:spPr>
          <a:xfrm>
            <a:off x="6525615" y="2322576"/>
            <a:ext cx="187291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پایداری</a:t>
            </a:r>
          </a:p>
        </p:txBody>
      </p:sp>
      <p:sp>
        <p:nvSpPr>
          <p:cNvPr id="18" name="گروه ۵۵"/>
          <p:cNvSpPr txBox="1"/>
          <p:nvPr/>
        </p:nvSpPr>
        <p:spPr>
          <a:xfrm>
            <a:off x="6525615" y="2852928"/>
            <a:ext cx="1927783" cy="22585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کاهش ردپای کربن زنجیره غذا</a:t>
            </a:r>
          </a:p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مصرف کم‌آب و فصلی</a:t>
            </a:r>
          </a:p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حمایت از کشاورزی محلی</a:t>
            </a:r>
          </a:p>
        </p:txBody>
      </p:sp>
      <p:sp>
        <p:nvSpPr>
          <p:cNvPr id="19" name="گروه ۵۶"/>
          <p:cNvSpPr/>
          <p:nvPr/>
        </p:nvSpPr>
        <p:spPr>
          <a:xfrm>
            <a:off x="3445687" y="2011680"/>
            <a:ext cx="2512999" cy="306324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گروه ۵۶"/>
          <p:cNvSpPr/>
          <p:nvPr/>
        </p:nvSpPr>
        <p:spPr>
          <a:xfrm>
            <a:off x="5908395" y="2286000"/>
            <a:ext cx="50292" cy="2514600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گروه ۵۶"/>
          <p:cNvSpPr txBox="1"/>
          <p:nvPr/>
        </p:nvSpPr>
        <p:spPr>
          <a:xfrm>
            <a:off x="3738295" y="2322576"/>
            <a:ext cx="187291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سلامت</a:t>
            </a:r>
          </a:p>
        </p:txBody>
      </p:sp>
      <p:sp>
        <p:nvSpPr>
          <p:cNvPr id="22" name="گروه ۵۶"/>
          <p:cNvSpPr txBox="1"/>
          <p:nvPr/>
        </p:nvSpPr>
        <p:spPr>
          <a:xfrm>
            <a:off x="3738295" y="2852928"/>
            <a:ext cx="1927783" cy="22585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کم‌بار کردن غذاهای فراوری‌شده</a:t>
            </a:r>
          </a:p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کاهش قند، نمک و چربی ترانس</a:t>
            </a:r>
          </a:p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آموزش سواد غذایی</a:t>
            </a:r>
          </a:p>
        </p:txBody>
      </p:sp>
      <p:sp>
        <p:nvSpPr>
          <p:cNvPr id="23" name="گروه ۵۷"/>
          <p:cNvSpPr/>
          <p:nvPr/>
        </p:nvSpPr>
        <p:spPr>
          <a:xfrm>
            <a:off x="658367" y="2011680"/>
            <a:ext cx="2512999" cy="3063240"/>
          </a:xfrm>
          <a:prstGeom prst="roundRect">
            <a:avLst>
              <a:gd name="adj" fmla="val 6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۵۷"/>
          <p:cNvSpPr/>
          <p:nvPr/>
        </p:nvSpPr>
        <p:spPr>
          <a:xfrm>
            <a:off x="3121075" y="2286000"/>
            <a:ext cx="50292" cy="25146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۵۷"/>
          <p:cNvSpPr txBox="1"/>
          <p:nvPr/>
        </p:nvSpPr>
        <p:spPr>
          <a:xfrm>
            <a:off x="950975" y="2322576"/>
            <a:ext cx="187291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فناوری</a:t>
            </a:r>
          </a:p>
        </p:txBody>
      </p:sp>
      <p:sp>
        <p:nvSpPr>
          <p:cNvPr id="26" name="گروه ۵۷"/>
          <p:cNvSpPr txBox="1"/>
          <p:nvPr/>
        </p:nvSpPr>
        <p:spPr>
          <a:xfrm>
            <a:off x="950975" y="2852928"/>
            <a:ext cx="1927783" cy="22585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هوش مصنوعی در زنجیره تأمین</a:t>
            </a:r>
          </a:p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کشاورزی دقیق و کاهش ضایعات</a:t>
            </a:r>
          </a:p>
          <a:p>
            <a:pPr algn="r" rtl="1">
              <a:lnSpc>
                <a:spcPct val="175000"/>
              </a:lnSpc>
              <a:spcBef>
                <a:spcPts val="0"/>
              </a:spcBef>
              <a:spcAft>
                <a:spcPts val="500"/>
              </a:spcAft>
            </a:pPr>
            <a:r>
              <a:rPr sz="12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بسته‌بندی هوشمند و سبز</a:t>
            </a:r>
          </a:p>
        </p:txBody>
      </p:sp>
      <p:sp>
        <p:nvSpPr>
          <p:cNvPr id="27" name="گروه ۵۸"/>
          <p:cNvSpPr/>
          <p:nvPr/>
        </p:nvSpPr>
        <p:spPr>
          <a:xfrm>
            <a:off x="658368" y="5303520"/>
            <a:ext cx="10874959" cy="603504"/>
          </a:xfrm>
          <a:prstGeom prst="roundRect">
            <a:avLst>
              <a:gd name="adj" fmla="val 34000"/>
            </a:avLst>
          </a:prstGeom>
          <a:solidFill>
            <a:srgbClr val="3FBF7F">
              <a:alpha val="9000"/>
            </a:srgbClr>
          </a:solidFill>
          <a:ln w="9525">
            <a:solidFill>
              <a:srgbClr val="2C5C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گروه ۵۸"/>
          <p:cNvSpPr txBox="1"/>
          <p:nvPr/>
        </p:nvSpPr>
        <p:spPr>
          <a:xfrm>
            <a:off x="932688" y="5303520"/>
            <a:ext cx="10326319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ایمنی، صنعت و فرهنگ، همه در خدمت یک هدف: امنیت غذایی پایدار.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9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0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تزئین"/>
          <p:cNvSpPr/>
          <p:nvPr/>
        </p:nvSpPr>
        <p:spPr>
          <a:xfrm>
            <a:off x="7436815" y="3931920"/>
            <a:ext cx="6583680" cy="6583680"/>
          </a:xfrm>
          <a:prstGeom prst="ellipse">
            <a:avLst/>
          </a:prstGeom>
          <a:solidFill>
            <a:srgbClr val="9BE8C1">
              <a:alpha val="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2011680" y="-2377440"/>
            <a:ext cx="5120640" cy="5120640"/>
          </a:xfrm>
          <a:prstGeom prst="ellipse">
            <a:avLst/>
          </a:prstGeom>
          <a:solidFill>
            <a:srgbClr val="D9B44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 spc="6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جمع‌بندی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آنچه با خود می‌بریم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E3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8A7333"/>
                </a:solidFill>
                <a:latin typeface="Segoe UI"/>
                <a:ea typeface="Segoe UI"/>
                <a:cs typeface="Segoe UI"/>
              </a:rPr>
              <a:t>20</a:t>
            </a:r>
            <a:r>
              <a:rPr sz="1050" b="0" i="0">
                <a:solidFill>
                  <a:srgbClr val="3D5348"/>
                </a:solidFill>
                <a:latin typeface="Segoe UI"/>
                <a:ea typeface="Segoe UI"/>
                <a:cs typeface="Segoe UI"/>
              </a:rPr>
              <a:t> / 21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جمع‌بندی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1938528"/>
            <a:ext cx="10874959" cy="768096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487607" y="2130552"/>
            <a:ext cx="45720" cy="384048"/>
          </a:xfrm>
          <a:prstGeom prst="rect">
            <a:avLst/>
          </a:prstGeom>
          <a:solidFill>
            <a:srgbClr val="3FB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572768" y="2130552"/>
            <a:ext cx="21945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3FBF7F"/>
                </a:solidFill>
                <a:latin typeface="Tahoma"/>
                <a:ea typeface="Tahoma"/>
                <a:cs typeface="Tahoma"/>
              </a:rPr>
              <a:t>تغذیه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0208" y="2157984"/>
            <a:ext cx="666871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تنوع، تعادل و سواد غذایی؛ هیچ گروهی حذف نمی‌شود.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2816352"/>
            <a:ext cx="10874959" cy="768096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487607" y="3008376"/>
            <a:ext cx="45720" cy="384048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72768" y="3008376"/>
            <a:ext cx="21945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ایمنی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50208" y="3035808"/>
            <a:ext cx="666871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پنج کلید ساده، بیشترین اثر را در پیشگیری دارند.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3694176"/>
            <a:ext cx="10874959" cy="768096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1487607" y="3886200"/>
            <a:ext cx="45720" cy="384048"/>
          </a:xfrm>
          <a:prstGeom prst="rect">
            <a:avLst/>
          </a:prstGeom>
          <a:solidFill>
            <a:srgbClr val="4A9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72768" y="3886200"/>
            <a:ext cx="21945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4A9FE0"/>
                </a:solidFill>
                <a:latin typeface="Tahoma"/>
                <a:ea typeface="Tahoma"/>
                <a:cs typeface="Tahoma"/>
              </a:rPr>
              <a:t>صنعت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50208" y="3913632"/>
            <a:ext cx="666871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فناوری در خدمت ماندگاری، ایمنی و کیفیت — نه جایگزین آن.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4572000"/>
            <a:ext cx="10874959" cy="768096"/>
          </a:xfrm>
          <a:prstGeom prst="roundRect">
            <a:avLst>
              <a:gd name="adj" fmla="val 14000"/>
            </a:avLst>
          </a:prstGeom>
          <a:solidFill>
            <a:srgbClr val="0E1D16"/>
          </a:solidFill>
          <a:ln w="9525">
            <a:solidFill>
              <a:srgbClr val="1E3A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487607" y="4764024"/>
            <a:ext cx="45720" cy="384048"/>
          </a:xfrm>
          <a:prstGeom prst="rect">
            <a:avLst/>
          </a:prstGeom>
          <a:solidFill>
            <a:srgbClr val="E856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72768" y="4764024"/>
            <a:ext cx="219456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E8563F"/>
                </a:solidFill>
                <a:latin typeface="Tahoma"/>
                <a:ea typeface="Tahoma"/>
                <a:cs typeface="Tahoma"/>
              </a:rPr>
              <a:t>فرهنگ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50208" y="4791456"/>
            <a:ext cx="666871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تغییر پایدار فقط وقتی رخ می‌دهد که با سفره و سنت ما هم‌خوان باشد.</a:t>
            </a:r>
          </a:p>
        </p:txBody>
      </p:sp>
      <p:sp>
        <p:nvSpPr>
          <p:cNvPr id="27" name="گروه ۵۹"/>
          <p:cNvSpPr/>
          <p:nvPr/>
        </p:nvSpPr>
        <p:spPr>
          <a:xfrm>
            <a:off x="658368" y="5504688"/>
            <a:ext cx="10874959" cy="548640"/>
          </a:xfrm>
          <a:prstGeom prst="roundRect">
            <a:avLst>
              <a:gd name="adj" fmla="val 34000"/>
            </a:avLst>
          </a:prstGeom>
          <a:solidFill>
            <a:srgbClr val="3FBF7F">
              <a:alpha val="9000"/>
            </a:srgbClr>
          </a:solidFill>
          <a:ln w="9525">
            <a:solidFill>
              <a:srgbClr val="2C5C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گروه ۵۹"/>
          <p:cNvSpPr txBox="1"/>
          <p:nvPr/>
        </p:nvSpPr>
        <p:spPr>
          <a:xfrm>
            <a:off x="932688" y="5504688"/>
            <a:ext cx="10326319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پیام پایانی: انتخاب امروز سفره، کیفیت زندگی فرداست.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9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A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61410"/>
              </a:gs>
              <a:gs pos="60000">
                <a:srgbClr val="07100C"/>
              </a:gs>
              <a:gs pos="100000">
                <a:srgbClr val="0C2318"/>
              </a:gs>
            </a:gsLst>
            <a:lin ang="2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تزئین"/>
          <p:cNvSpPr/>
          <p:nvPr/>
        </p:nvSpPr>
        <p:spPr>
          <a:xfrm>
            <a:off x="-3108960" y="-2926080"/>
            <a:ext cx="7680960" cy="7680960"/>
          </a:xfrm>
          <a:prstGeom prst="ellipse">
            <a:avLst/>
          </a:prstGeom>
          <a:solidFill>
            <a:srgbClr val="3FBF7F">
              <a:alpha val="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تزئین"/>
          <p:cNvSpPr/>
          <p:nvPr/>
        </p:nvSpPr>
        <p:spPr>
          <a:xfrm>
            <a:off x="7985455" y="3749039"/>
            <a:ext cx="6766560" cy="6766560"/>
          </a:xfrm>
          <a:prstGeom prst="ellipse">
            <a:avLst/>
          </a:prstGeom>
          <a:solidFill>
            <a:srgbClr val="D9B44A">
              <a:alpha val="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478463" y="2286000"/>
            <a:ext cx="54864" cy="1188720"/>
          </a:xfrm>
          <a:prstGeom prst="rect">
            <a:avLst/>
          </a:prstGeom>
          <a:solidFill>
            <a:srgbClr val="D9B4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121408"/>
            <a:ext cx="10509199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 spc="150">
                <a:solidFill>
                  <a:srgbClr val="D9B44A"/>
                </a:solidFill>
                <a:latin typeface="Tahoma"/>
                <a:ea typeface="Tahoma"/>
                <a:cs typeface="Tahoma"/>
              </a:rPr>
              <a:t>پایان ارائه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606040"/>
            <a:ext cx="1046347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5400" b="1" i="0">
                <a:solidFill>
                  <a:srgbClr val="F2F6F2"/>
                </a:solidFill>
                <a:latin typeface="Tahoma"/>
                <a:ea typeface="Tahoma"/>
                <a:cs typeface="Tahoma"/>
              </a:rPr>
              <a:t>سپاس از همراهی شما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840480"/>
            <a:ext cx="10874959" cy="18288"/>
          </a:xfrm>
          <a:prstGeom prst="rect">
            <a:avLst/>
          </a:prstGeom>
          <a:solidFill>
            <a:srgbClr val="1C35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4041648"/>
            <a:ext cx="108749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9BE8C1"/>
                </a:solidFill>
                <a:latin typeface="Tahoma"/>
                <a:ea typeface="Tahoma"/>
                <a:cs typeface="Tahoma"/>
              </a:rPr>
              <a:t>پرسش و پاسخ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4663440"/>
            <a:ext cx="1087495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8FA79A"/>
                </a:solidFill>
                <a:latin typeface="Tahoma"/>
                <a:ea typeface="Tahoma"/>
                <a:cs typeface="Tahoma"/>
              </a:rPr>
              <a:t>خوشحال می‌شوم نظرات، پرسش‌ها و تجربه‌های شما را بشنوم.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760720"/>
            <a:ext cx="10874959" cy="12801"/>
          </a:xfrm>
          <a:prstGeom prst="rect">
            <a:avLst/>
          </a:prstGeom>
          <a:solidFill>
            <a:srgbClr val="1C35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5907024"/>
            <a:ext cx="1087495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 spc="80">
                <a:solidFill>
                  <a:srgbClr val="48604F"/>
                </a:solidFill>
                <a:latin typeface="Tahoma"/>
                <a:ea typeface="Tahoma"/>
                <a:cs typeface="Tahoma"/>
              </a:rPr>
              <a:t>غذا، سلامت، ایمنی، صنعت و فرهنگ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36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